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7315200" cy="9144000"/>
  <p:notesSz cx="6858000" cy="9144000"/>
  <p:embeddedFontLst>
    <p:embeddedFont>
      <p:font typeface="Halimum" pitchFamily="2" charset="0"/>
      <p:regular r:id="rId45"/>
    </p:embeddedFont>
    <p:embeddedFont>
      <p:font typeface="Poppins" pitchFamily="2" charset="77"/>
      <p:regular r:id="rId46"/>
      <p:bold r:id="rId47"/>
    </p:embeddedFont>
    <p:embeddedFont>
      <p:font typeface="Poppins Bold" pitchFamily="2" charset="77"/>
      <p:regular r:id="rId48"/>
      <p:bold r:id="rId49"/>
    </p:embeddedFont>
    <p:embeddedFont>
      <p:font typeface="The Seasons" pitchFamily="2" charset="77"/>
      <p:regular r:id="rId5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04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58" autoAdjust="0"/>
  </p:normalViewPr>
  <p:slideViewPr>
    <p:cSldViewPr>
      <p:cViewPr varScale="1">
        <p:scale>
          <a:sx n="76" d="100"/>
          <a:sy n="76" d="100"/>
        </p:scale>
        <p:origin x="3560" y="504"/>
      </p:cViewPr>
      <p:guideLst>
        <p:guide orient="horz" pos="110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3.fntdata"/><Relationship Id="rId50" Type="http://schemas.openxmlformats.org/officeDocument/2006/relationships/font" Target="fonts/font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2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F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77731">
            <a:off x="4091028" y="6358030"/>
            <a:ext cx="5267907" cy="5239173"/>
          </a:xfrm>
          <a:custGeom>
            <a:avLst/>
            <a:gdLst/>
            <a:ahLst/>
            <a:cxnLst/>
            <a:rect l="l" t="t" r="r" b="b"/>
            <a:pathLst>
              <a:path w="5267907" h="5239173">
                <a:moveTo>
                  <a:pt x="0" y="0"/>
                </a:moveTo>
                <a:lnTo>
                  <a:pt x="5267907" y="0"/>
                </a:lnTo>
                <a:lnTo>
                  <a:pt x="5267907" y="5239173"/>
                </a:lnTo>
                <a:lnTo>
                  <a:pt x="0" y="52391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rot="513137">
            <a:off x="-1241474" y="-1312482"/>
            <a:ext cx="3575578" cy="4038127"/>
          </a:xfrm>
          <a:custGeom>
            <a:avLst/>
            <a:gdLst/>
            <a:ahLst/>
            <a:cxnLst/>
            <a:rect l="l" t="t" r="r" b="b"/>
            <a:pathLst>
              <a:path w="3575578" h="4038127">
                <a:moveTo>
                  <a:pt x="0" y="0"/>
                </a:moveTo>
                <a:lnTo>
                  <a:pt x="3575579" y="0"/>
                </a:lnTo>
                <a:lnTo>
                  <a:pt x="3575579" y="4038128"/>
                </a:lnTo>
                <a:lnTo>
                  <a:pt x="0" y="403812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 rot="1081004">
            <a:off x="-25547" y="-972543"/>
            <a:ext cx="2747658" cy="3358249"/>
          </a:xfrm>
          <a:custGeom>
            <a:avLst/>
            <a:gdLst/>
            <a:ahLst/>
            <a:cxnLst/>
            <a:rect l="l" t="t" r="r" b="b"/>
            <a:pathLst>
              <a:path w="2747658" h="3358249">
                <a:moveTo>
                  <a:pt x="0" y="0"/>
                </a:moveTo>
                <a:lnTo>
                  <a:pt x="2747658" y="0"/>
                </a:lnTo>
                <a:lnTo>
                  <a:pt x="2747658" y="3358249"/>
                </a:lnTo>
                <a:lnTo>
                  <a:pt x="0" y="335824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 rot="-4521383">
            <a:off x="5264630" y="-1223960"/>
            <a:ext cx="3625307" cy="3509685"/>
          </a:xfrm>
          <a:custGeom>
            <a:avLst/>
            <a:gdLst/>
            <a:ahLst/>
            <a:cxnLst/>
            <a:rect l="l" t="t" r="r" b="b"/>
            <a:pathLst>
              <a:path w="3625307" h="3509685">
                <a:moveTo>
                  <a:pt x="0" y="0"/>
                </a:moveTo>
                <a:lnTo>
                  <a:pt x="3625307" y="0"/>
                </a:lnTo>
                <a:lnTo>
                  <a:pt x="3625307" y="3509685"/>
                </a:lnTo>
                <a:lnTo>
                  <a:pt x="0" y="350968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 flipH="1">
            <a:off x="-855947" y="6412368"/>
            <a:ext cx="3263065" cy="3290060"/>
          </a:xfrm>
          <a:custGeom>
            <a:avLst/>
            <a:gdLst/>
            <a:ahLst/>
            <a:cxnLst/>
            <a:rect l="l" t="t" r="r" b="b"/>
            <a:pathLst>
              <a:path w="3263065" h="3290060">
                <a:moveTo>
                  <a:pt x="3263065" y="0"/>
                </a:moveTo>
                <a:lnTo>
                  <a:pt x="0" y="0"/>
                </a:lnTo>
                <a:lnTo>
                  <a:pt x="0" y="3290061"/>
                </a:lnTo>
                <a:lnTo>
                  <a:pt x="3263065" y="3290061"/>
                </a:lnTo>
                <a:lnTo>
                  <a:pt x="3263065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775586" y="3742401"/>
            <a:ext cx="5949396" cy="765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391"/>
              </a:lnSpc>
              <a:spcBef>
                <a:spcPct val="0"/>
              </a:spcBef>
            </a:pPr>
            <a:r>
              <a:rPr lang="en-US" sz="4565">
                <a:solidFill>
                  <a:srgbClr val="D4AF9A"/>
                </a:solidFill>
                <a:latin typeface="Halimum"/>
                <a:ea typeface="Halimum"/>
                <a:cs typeface="Halimum"/>
                <a:sym typeface="Halimum"/>
              </a:rPr>
              <a:t>Social Media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348282" y="4466660"/>
            <a:ext cx="4804003" cy="8587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46"/>
              </a:lnSpc>
            </a:pPr>
            <a:r>
              <a:rPr lang="en-US" sz="4961">
                <a:solidFill>
                  <a:srgbClr val="AC9F99"/>
                </a:solidFill>
                <a:latin typeface="The Seasons"/>
                <a:ea typeface="The Seasons"/>
                <a:cs typeface="The Seasons"/>
                <a:sym typeface="The Seasons"/>
              </a:rPr>
              <a:t>PLANNER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INSPIRATION</a:t>
            </a:r>
          </a:p>
        </p:txBody>
      </p:sp>
      <p:sp>
        <p:nvSpPr>
          <p:cNvPr id="4" name="AutoShape 4"/>
          <p:cNvSpPr/>
          <p:nvPr/>
        </p:nvSpPr>
        <p:spPr>
          <a:xfrm>
            <a:off x="946818" y="2194148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AutoShape 5"/>
          <p:cNvSpPr/>
          <p:nvPr/>
        </p:nvSpPr>
        <p:spPr>
          <a:xfrm>
            <a:off x="946818" y="2404853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AutoShape 6"/>
          <p:cNvSpPr/>
          <p:nvPr/>
        </p:nvSpPr>
        <p:spPr>
          <a:xfrm>
            <a:off x="946818" y="2615557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946818" y="1745152"/>
            <a:ext cx="542156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INSTAGRAM PROFILES I LIKE</a:t>
            </a:r>
          </a:p>
        </p:txBody>
      </p:sp>
      <p:sp>
        <p:nvSpPr>
          <p:cNvPr id="8" name="AutoShape 8"/>
          <p:cNvSpPr/>
          <p:nvPr/>
        </p:nvSpPr>
        <p:spPr>
          <a:xfrm>
            <a:off x="949027" y="2840881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" name="AutoShape 9"/>
          <p:cNvSpPr/>
          <p:nvPr/>
        </p:nvSpPr>
        <p:spPr>
          <a:xfrm>
            <a:off x="949027" y="3061474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949027" y="2001341"/>
            <a:ext cx="1246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49027" y="2214064"/>
            <a:ext cx="1246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49027" y="2424769"/>
            <a:ext cx="1246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49027" y="2635473"/>
            <a:ext cx="1246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49027" y="2860797"/>
            <a:ext cx="1246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657600" y="2001341"/>
            <a:ext cx="1246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657600" y="2214064"/>
            <a:ext cx="1246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657600" y="2424769"/>
            <a:ext cx="1246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657600" y="2635473"/>
            <a:ext cx="1246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657600" y="2860797"/>
            <a:ext cx="1246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20" name="AutoShape 20"/>
          <p:cNvSpPr/>
          <p:nvPr/>
        </p:nvSpPr>
        <p:spPr>
          <a:xfrm>
            <a:off x="946818" y="3556203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" name="AutoShape 21"/>
          <p:cNvSpPr/>
          <p:nvPr/>
        </p:nvSpPr>
        <p:spPr>
          <a:xfrm>
            <a:off x="946818" y="3788274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2" name="AutoShape 22"/>
          <p:cNvSpPr/>
          <p:nvPr/>
        </p:nvSpPr>
        <p:spPr>
          <a:xfrm>
            <a:off x="946818" y="4011685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3" name="Group 23"/>
          <p:cNvGrpSpPr/>
          <p:nvPr/>
        </p:nvGrpSpPr>
        <p:grpSpPr>
          <a:xfrm>
            <a:off x="946818" y="3389076"/>
            <a:ext cx="128161" cy="128161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946818" y="3612487"/>
            <a:ext cx="128161" cy="128161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946818" y="3844558"/>
            <a:ext cx="128161" cy="128161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3658705" y="3389076"/>
            <a:ext cx="128161" cy="128161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3658705" y="3612487"/>
            <a:ext cx="128161" cy="128161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3658705" y="3844558"/>
            <a:ext cx="128161" cy="128161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946818" y="3142003"/>
            <a:ext cx="542156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POST IDEAS I LIKE</a:t>
            </a:r>
          </a:p>
        </p:txBody>
      </p:sp>
      <p:sp>
        <p:nvSpPr>
          <p:cNvPr id="42" name="AutoShape 42"/>
          <p:cNvSpPr/>
          <p:nvPr/>
        </p:nvSpPr>
        <p:spPr>
          <a:xfrm>
            <a:off x="949027" y="4226437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3" name="AutoShape 43"/>
          <p:cNvSpPr/>
          <p:nvPr/>
        </p:nvSpPr>
        <p:spPr>
          <a:xfrm>
            <a:off x="946818" y="4449848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4" name="Group 44"/>
          <p:cNvGrpSpPr/>
          <p:nvPr/>
        </p:nvGrpSpPr>
        <p:grpSpPr>
          <a:xfrm>
            <a:off x="949027" y="4059310"/>
            <a:ext cx="128161" cy="128161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949027" y="4274062"/>
            <a:ext cx="128161" cy="128161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3660914" y="4059310"/>
            <a:ext cx="128161" cy="128161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3660914" y="4274062"/>
            <a:ext cx="128161" cy="128161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6" name="AutoShape 56"/>
          <p:cNvSpPr/>
          <p:nvPr/>
        </p:nvSpPr>
        <p:spPr>
          <a:xfrm>
            <a:off x="949027" y="5035780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7" name="AutoShape 57"/>
          <p:cNvSpPr/>
          <p:nvPr/>
        </p:nvSpPr>
        <p:spPr>
          <a:xfrm>
            <a:off x="949027" y="5254082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" name="AutoShape 58"/>
          <p:cNvSpPr/>
          <p:nvPr/>
        </p:nvSpPr>
        <p:spPr>
          <a:xfrm>
            <a:off x="949027" y="5473446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9" name="TextBox 59"/>
          <p:cNvSpPr txBox="1"/>
          <p:nvPr/>
        </p:nvSpPr>
        <p:spPr>
          <a:xfrm>
            <a:off x="949027" y="4582333"/>
            <a:ext cx="542156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NEW HASHTAGS TO TRY</a:t>
            </a:r>
          </a:p>
        </p:txBody>
      </p:sp>
      <p:sp>
        <p:nvSpPr>
          <p:cNvPr id="60" name="AutoShape 60"/>
          <p:cNvSpPr/>
          <p:nvPr/>
        </p:nvSpPr>
        <p:spPr>
          <a:xfrm>
            <a:off x="951237" y="5692809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1" name="AutoShape 61"/>
          <p:cNvSpPr/>
          <p:nvPr/>
        </p:nvSpPr>
        <p:spPr>
          <a:xfrm>
            <a:off x="946818" y="5894855"/>
            <a:ext cx="5421564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2" name="TextBox 62"/>
          <p:cNvSpPr txBox="1"/>
          <p:nvPr/>
        </p:nvSpPr>
        <p:spPr>
          <a:xfrm>
            <a:off x="951237" y="4862310"/>
            <a:ext cx="10438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951237" y="5073014"/>
            <a:ext cx="10438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951237" y="5291316"/>
            <a:ext cx="10438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951237" y="5510680"/>
            <a:ext cx="10438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951237" y="5712725"/>
            <a:ext cx="10438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3659809" y="4862310"/>
            <a:ext cx="10438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3659809" y="5073014"/>
            <a:ext cx="10438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3659809" y="5291316"/>
            <a:ext cx="10438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3659809" y="5510680"/>
            <a:ext cx="10438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3659809" y="5712725"/>
            <a:ext cx="10438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72" name="AutoShape 72"/>
          <p:cNvSpPr/>
          <p:nvPr/>
        </p:nvSpPr>
        <p:spPr>
          <a:xfrm>
            <a:off x="952278" y="6524082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3" name="AutoShape 73"/>
          <p:cNvSpPr/>
          <p:nvPr/>
        </p:nvSpPr>
        <p:spPr>
          <a:xfrm>
            <a:off x="952278" y="6742384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4" name="AutoShape 74"/>
          <p:cNvSpPr/>
          <p:nvPr/>
        </p:nvSpPr>
        <p:spPr>
          <a:xfrm>
            <a:off x="952278" y="6961747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5" name="TextBox 75"/>
          <p:cNvSpPr txBox="1"/>
          <p:nvPr/>
        </p:nvSpPr>
        <p:spPr>
          <a:xfrm>
            <a:off x="953446" y="6070634"/>
            <a:ext cx="542156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NEW EFFECTS TO TRY</a:t>
            </a:r>
          </a:p>
        </p:txBody>
      </p:sp>
      <p:sp>
        <p:nvSpPr>
          <p:cNvPr id="76" name="AutoShape 76"/>
          <p:cNvSpPr/>
          <p:nvPr/>
        </p:nvSpPr>
        <p:spPr>
          <a:xfrm>
            <a:off x="953319" y="7181111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7" name="AutoShape 77"/>
          <p:cNvSpPr/>
          <p:nvPr/>
        </p:nvSpPr>
        <p:spPr>
          <a:xfrm>
            <a:off x="951237" y="7383156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8" name="AutoShape 78"/>
          <p:cNvSpPr/>
          <p:nvPr/>
        </p:nvSpPr>
        <p:spPr>
          <a:xfrm>
            <a:off x="3812050" y="6519752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9" name="AutoShape 79"/>
          <p:cNvSpPr/>
          <p:nvPr/>
        </p:nvSpPr>
        <p:spPr>
          <a:xfrm>
            <a:off x="3812050" y="6738054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0" name="AutoShape 80"/>
          <p:cNvSpPr/>
          <p:nvPr/>
        </p:nvSpPr>
        <p:spPr>
          <a:xfrm>
            <a:off x="3812050" y="6957418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1" name="AutoShape 81"/>
          <p:cNvSpPr/>
          <p:nvPr/>
        </p:nvSpPr>
        <p:spPr>
          <a:xfrm>
            <a:off x="3813091" y="7176781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2" name="AutoShape 82"/>
          <p:cNvSpPr/>
          <p:nvPr/>
        </p:nvSpPr>
        <p:spPr>
          <a:xfrm>
            <a:off x="3811009" y="7378827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3" name="AutoShape 83"/>
          <p:cNvSpPr/>
          <p:nvPr/>
        </p:nvSpPr>
        <p:spPr>
          <a:xfrm>
            <a:off x="947859" y="7603963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4" name="AutoShape 84"/>
          <p:cNvSpPr/>
          <p:nvPr/>
        </p:nvSpPr>
        <p:spPr>
          <a:xfrm>
            <a:off x="947859" y="7822265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5" name="AutoShape 85"/>
          <p:cNvSpPr/>
          <p:nvPr/>
        </p:nvSpPr>
        <p:spPr>
          <a:xfrm>
            <a:off x="947859" y="8041629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6" name="AutoShape 86"/>
          <p:cNvSpPr/>
          <p:nvPr/>
        </p:nvSpPr>
        <p:spPr>
          <a:xfrm>
            <a:off x="948901" y="8260992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7" name="AutoShape 87"/>
          <p:cNvSpPr/>
          <p:nvPr/>
        </p:nvSpPr>
        <p:spPr>
          <a:xfrm>
            <a:off x="3807631" y="7599633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8" name="AutoShape 88"/>
          <p:cNvSpPr/>
          <p:nvPr/>
        </p:nvSpPr>
        <p:spPr>
          <a:xfrm>
            <a:off x="3807631" y="7817936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9" name="AutoShape 89"/>
          <p:cNvSpPr/>
          <p:nvPr/>
        </p:nvSpPr>
        <p:spPr>
          <a:xfrm>
            <a:off x="3807631" y="8037299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0" name="AutoShape 90"/>
          <p:cNvSpPr/>
          <p:nvPr/>
        </p:nvSpPr>
        <p:spPr>
          <a:xfrm>
            <a:off x="3808673" y="8256663"/>
            <a:ext cx="2555291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26389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PINTEREST STRATEGY</a:t>
            </a:r>
          </a:p>
        </p:txBody>
      </p:sp>
      <p:sp>
        <p:nvSpPr>
          <p:cNvPr id="4" name="AutoShape 4"/>
          <p:cNvSpPr/>
          <p:nvPr/>
        </p:nvSpPr>
        <p:spPr>
          <a:xfrm>
            <a:off x="946818" y="186239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946818" y="1676223"/>
            <a:ext cx="158396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AutoShape 6"/>
          <p:cNvSpPr/>
          <p:nvPr/>
        </p:nvSpPr>
        <p:spPr>
          <a:xfrm>
            <a:off x="946818" y="2155071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46818" y="2449480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AutoShape 8"/>
          <p:cNvSpPr/>
          <p:nvPr/>
        </p:nvSpPr>
        <p:spPr>
          <a:xfrm>
            <a:off x="946818" y="277149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946818" y="2238195"/>
            <a:ext cx="128161" cy="128161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46818" y="2535057"/>
            <a:ext cx="128161" cy="128161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46818" y="2867610"/>
            <a:ext cx="128161" cy="128161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3657600" y="2229756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657600" y="2537969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20"/>
          <p:cNvSpPr/>
          <p:nvPr/>
        </p:nvSpPr>
        <p:spPr>
          <a:xfrm>
            <a:off x="3657600" y="2859171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TextBox 21"/>
          <p:cNvSpPr txBox="1"/>
          <p:nvPr/>
        </p:nvSpPr>
        <p:spPr>
          <a:xfrm>
            <a:off x="946818" y="1927048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PINTEREST GOALS THIS MONTH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657600" y="1927048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946818" y="3217441"/>
            <a:ext cx="3702100" cy="940008"/>
            <a:chOff x="0" y="0"/>
            <a:chExt cx="1419542" cy="360439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419542" cy="360439"/>
            </a:xfrm>
            <a:custGeom>
              <a:avLst/>
              <a:gdLst/>
              <a:ahLst/>
              <a:cxnLst/>
              <a:rect l="l" t="t" r="r" b="b"/>
              <a:pathLst>
                <a:path w="1419542" h="360439">
                  <a:moveTo>
                    <a:pt x="0" y="0"/>
                  </a:moveTo>
                  <a:lnTo>
                    <a:pt x="1419542" y="0"/>
                  </a:lnTo>
                  <a:lnTo>
                    <a:pt x="1419542" y="360439"/>
                  </a:lnTo>
                  <a:lnTo>
                    <a:pt x="0" y="3604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28575"/>
              <a:ext cx="1419542" cy="389014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4713866" y="3217441"/>
            <a:ext cx="1654516" cy="940008"/>
            <a:chOff x="0" y="0"/>
            <a:chExt cx="634411" cy="360439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634411" cy="360439"/>
            </a:xfrm>
            <a:custGeom>
              <a:avLst/>
              <a:gdLst/>
              <a:ahLst/>
              <a:cxnLst/>
              <a:rect l="l" t="t" r="r" b="b"/>
              <a:pathLst>
                <a:path w="634411" h="360439">
                  <a:moveTo>
                    <a:pt x="0" y="0"/>
                  </a:moveTo>
                  <a:lnTo>
                    <a:pt x="634411" y="0"/>
                  </a:lnTo>
                  <a:lnTo>
                    <a:pt x="634411" y="360439"/>
                  </a:lnTo>
                  <a:lnTo>
                    <a:pt x="0" y="3604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28575"/>
              <a:ext cx="634411" cy="389014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946818" y="4164376"/>
            <a:ext cx="3702100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PINTEREST BANNER (1080 X 1920)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4713866" y="4164376"/>
            <a:ext cx="165451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AVATAR (170 X 170)</a:t>
            </a:r>
          </a:p>
        </p:txBody>
      </p:sp>
      <p:sp>
        <p:nvSpPr>
          <p:cNvPr id="31" name="AutoShape 31"/>
          <p:cNvSpPr/>
          <p:nvPr/>
        </p:nvSpPr>
        <p:spPr>
          <a:xfrm>
            <a:off x="946818" y="309188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2" name="AutoShape 32"/>
          <p:cNvSpPr/>
          <p:nvPr/>
        </p:nvSpPr>
        <p:spPr>
          <a:xfrm>
            <a:off x="946818" y="4374792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3" name="AutoShape 33"/>
          <p:cNvSpPr/>
          <p:nvPr/>
        </p:nvSpPr>
        <p:spPr>
          <a:xfrm>
            <a:off x="946818" y="4970900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Box 34"/>
          <p:cNvSpPr txBox="1"/>
          <p:nvPr/>
        </p:nvSpPr>
        <p:spPr>
          <a:xfrm>
            <a:off x="946818" y="4390453"/>
            <a:ext cx="542156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BIO TO READ (160 CHARACTERS):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946818" y="5014485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HOW OFTEN TO PIN: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3657600" y="5014485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MONTHLY PINS NEEDED:</a:t>
            </a:r>
          </a:p>
        </p:txBody>
      </p:sp>
      <p:sp>
        <p:nvSpPr>
          <p:cNvPr id="37" name="AutoShape 37"/>
          <p:cNvSpPr/>
          <p:nvPr/>
        </p:nvSpPr>
        <p:spPr>
          <a:xfrm>
            <a:off x="946818" y="5228941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Box 38"/>
          <p:cNvSpPr txBox="1"/>
          <p:nvPr/>
        </p:nvSpPr>
        <p:spPr>
          <a:xfrm>
            <a:off x="946818" y="5274834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CURRENT # FOLLOWERS: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3657600" y="5274834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INCREASE OVER LAST MONTH:</a:t>
            </a:r>
          </a:p>
        </p:txBody>
      </p:sp>
      <p:sp>
        <p:nvSpPr>
          <p:cNvPr id="40" name="AutoShape 40"/>
          <p:cNvSpPr/>
          <p:nvPr/>
        </p:nvSpPr>
        <p:spPr>
          <a:xfrm>
            <a:off x="946818" y="5486982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1" name="TextBox 41"/>
          <p:cNvSpPr txBox="1"/>
          <p:nvPr/>
        </p:nvSpPr>
        <p:spPr>
          <a:xfrm>
            <a:off x="946818" y="551555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PINTEREST GROUPS TO JOIN:</a:t>
            </a:r>
          </a:p>
        </p:txBody>
      </p:sp>
      <p:sp>
        <p:nvSpPr>
          <p:cNvPr id="42" name="AutoShape 42"/>
          <p:cNvSpPr/>
          <p:nvPr/>
        </p:nvSpPr>
        <p:spPr>
          <a:xfrm>
            <a:off x="946818" y="5951979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3" name="AutoShape 43"/>
          <p:cNvSpPr/>
          <p:nvPr/>
        </p:nvSpPr>
        <p:spPr>
          <a:xfrm>
            <a:off x="946818" y="6273996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4" name="Group 44"/>
          <p:cNvGrpSpPr/>
          <p:nvPr/>
        </p:nvGrpSpPr>
        <p:grpSpPr>
          <a:xfrm>
            <a:off x="946818" y="5740694"/>
            <a:ext cx="128161" cy="128161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946818" y="6037556"/>
            <a:ext cx="128161" cy="128161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3658705" y="5740694"/>
            <a:ext cx="128161" cy="128161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3658705" y="6037556"/>
            <a:ext cx="128161" cy="128161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946818" y="6380503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POPULAR PINTEREST PROFILES TO FOLLOW:</a:t>
            </a:r>
          </a:p>
        </p:txBody>
      </p:sp>
      <p:sp>
        <p:nvSpPr>
          <p:cNvPr id="57" name="AutoShape 57"/>
          <p:cNvSpPr/>
          <p:nvPr/>
        </p:nvSpPr>
        <p:spPr>
          <a:xfrm>
            <a:off x="946818" y="6851561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" name="AutoShape 58"/>
          <p:cNvSpPr/>
          <p:nvPr/>
        </p:nvSpPr>
        <p:spPr>
          <a:xfrm>
            <a:off x="946818" y="7173578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59" name="Group 59"/>
          <p:cNvGrpSpPr/>
          <p:nvPr/>
        </p:nvGrpSpPr>
        <p:grpSpPr>
          <a:xfrm>
            <a:off x="946818" y="6640276"/>
            <a:ext cx="128161" cy="128161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946818" y="6937138"/>
            <a:ext cx="128161" cy="128161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3658705" y="6640276"/>
            <a:ext cx="128161" cy="128161"/>
            <a:chOff x="0" y="0"/>
            <a:chExt cx="812800" cy="812800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8" name="Group 68"/>
          <p:cNvGrpSpPr/>
          <p:nvPr/>
        </p:nvGrpSpPr>
        <p:grpSpPr>
          <a:xfrm>
            <a:off x="3658705" y="6937138"/>
            <a:ext cx="128161" cy="128161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1" name="TextBox 71"/>
          <p:cNvSpPr txBox="1"/>
          <p:nvPr/>
        </p:nvSpPr>
        <p:spPr>
          <a:xfrm>
            <a:off x="947923" y="7262767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NEW BOARD IDEAS:</a:t>
            </a:r>
          </a:p>
        </p:txBody>
      </p:sp>
      <p:sp>
        <p:nvSpPr>
          <p:cNvPr id="72" name="AutoShape 72"/>
          <p:cNvSpPr/>
          <p:nvPr/>
        </p:nvSpPr>
        <p:spPr>
          <a:xfrm>
            <a:off x="947923" y="773382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3" name="AutoShape 73"/>
          <p:cNvSpPr/>
          <p:nvPr/>
        </p:nvSpPr>
        <p:spPr>
          <a:xfrm>
            <a:off x="947923" y="8055842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74" name="Group 74"/>
          <p:cNvGrpSpPr/>
          <p:nvPr/>
        </p:nvGrpSpPr>
        <p:grpSpPr>
          <a:xfrm>
            <a:off x="947923" y="7522540"/>
            <a:ext cx="128161" cy="128161"/>
            <a:chOff x="0" y="0"/>
            <a:chExt cx="812800" cy="812800"/>
          </a:xfrm>
        </p:grpSpPr>
        <p:sp>
          <p:nvSpPr>
            <p:cNvPr id="75" name="Freeform 7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TextBox 7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947923" y="7819402"/>
            <a:ext cx="128161" cy="128161"/>
            <a:chOff x="0" y="0"/>
            <a:chExt cx="812800" cy="812800"/>
          </a:xfrm>
        </p:grpSpPr>
        <p:sp>
          <p:nvSpPr>
            <p:cNvPr id="78" name="Freeform 7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Box 7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0" name="Group 80"/>
          <p:cNvGrpSpPr/>
          <p:nvPr/>
        </p:nvGrpSpPr>
        <p:grpSpPr>
          <a:xfrm>
            <a:off x="3659809" y="7522540"/>
            <a:ext cx="128161" cy="128161"/>
            <a:chOff x="0" y="0"/>
            <a:chExt cx="812800" cy="812800"/>
          </a:xfrm>
        </p:grpSpPr>
        <p:sp>
          <p:nvSpPr>
            <p:cNvPr id="81" name="Freeform 8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TextBox 8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3659809" y="7819402"/>
            <a:ext cx="128161" cy="128161"/>
            <a:chOff x="0" y="0"/>
            <a:chExt cx="812800" cy="812800"/>
          </a:xfrm>
        </p:grpSpPr>
        <p:sp>
          <p:nvSpPr>
            <p:cNvPr id="84" name="Freeform 8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TextBox 8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86" name="TextBox 86"/>
          <p:cNvSpPr txBox="1"/>
          <p:nvPr/>
        </p:nvSpPr>
        <p:spPr>
          <a:xfrm>
            <a:off x="946818" y="8145031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PINTEREST SCHEDULING TOOL: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8121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PINTEREST CONTENT PLANNER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59829" y="1999580"/>
            <a:ext cx="128161" cy="128161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859829" y="2205856"/>
            <a:ext cx="128161" cy="128161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859829" y="2416560"/>
            <a:ext cx="128161" cy="12816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859829" y="2774469"/>
            <a:ext cx="128161" cy="128161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aphicFrame>
        <p:nvGraphicFramePr>
          <p:cNvPr id="16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468057"/>
              </p:ext>
            </p:extLst>
          </p:nvPr>
        </p:nvGraphicFramePr>
        <p:xfrm>
          <a:off x="831273" y="3848557"/>
          <a:ext cx="5569528" cy="4257321"/>
        </p:xfrm>
        <a:graphic>
          <a:graphicData uri="http://schemas.openxmlformats.org/drawingml/2006/table">
            <a:tbl>
              <a:tblPr/>
              <a:tblGrid>
                <a:gridCol w="13156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1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2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719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INSPIRATION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HAPPENING THIS MONTH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5930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MY BOARDS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5930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HOLIDAYS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1170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TRENDING ON PINTEREST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1170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IDEAS FOR YOU SUGGESTIONS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5930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BUSINESS-RELATED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TextBox 17"/>
          <p:cNvSpPr txBox="1"/>
          <p:nvPr/>
        </p:nvSpPr>
        <p:spPr>
          <a:xfrm>
            <a:off x="831273" y="1594594"/>
            <a:ext cx="5652655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PINTEREST CONTENT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053342" y="1975919"/>
            <a:ext cx="121953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DIY Crafts &amp; Projects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53342" y="2182194"/>
            <a:ext cx="1368775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Home Decor Inspiration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053342" y="2392899"/>
            <a:ext cx="1368775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Healthy Recipes &amp; Meal Prep Ideas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53342" y="2750808"/>
            <a:ext cx="1101311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Fashion &amp; Outfit Ideas (OOTD)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831273" y="3591093"/>
            <a:ext cx="1101310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4070924" y="3591093"/>
            <a:ext cx="940843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2422117" y="1994969"/>
            <a:ext cx="128161" cy="128161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2422117" y="2334017"/>
            <a:ext cx="128161" cy="128161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2422117" y="2674608"/>
            <a:ext cx="128161" cy="128161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2615631" y="1975919"/>
            <a:ext cx="1101311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Wedding Planning &amp; Inspiration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2615631" y="2310356"/>
            <a:ext cx="938683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Travel Guides &amp; Bucket Lists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2615631" y="2650946"/>
            <a:ext cx="1101311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Fitness Routines &amp; Workout Plans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859829" y="3132378"/>
            <a:ext cx="128161" cy="128161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9" name="TextBox 39"/>
          <p:cNvSpPr txBox="1"/>
          <p:nvPr/>
        </p:nvSpPr>
        <p:spPr>
          <a:xfrm>
            <a:off x="1053342" y="3108717"/>
            <a:ext cx="1219539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Hair Tutorials &amp; Hairstyles</a:t>
            </a:r>
          </a:p>
        </p:txBody>
      </p:sp>
      <p:grpSp>
        <p:nvGrpSpPr>
          <p:cNvPr id="40" name="Group 40"/>
          <p:cNvGrpSpPr/>
          <p:nvPr/>
        </p:nvGrpSpPr>
        <p:grpSpPr>
          <a:xfrm>
            <a:off x="2422117" y="2998805"/>
            <a:ext cx="128161" cy="128161"/>
            <a:chOff x="0" y="0"/>
            <a:chExt cx="812800" cy="812800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3" name="TextBox 43"/>
          <p:cNvSpPr txBox="1"/>
          <p:nvPr/>
        </p:nvSpPr>
        <p:spPr>
          <a:xfrm>
            <a:off x="2615631" y="2975143"/>
            <a:ext cx="1101311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Seasonal Decor (e.g., Fall, Christmas, Easter)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3716942" y="1994969"/>
            <a:ext cx="128161" cy="128161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7" name="TextBox 47"/>
          <p:cNvSpPr txBox="1"/>
          <p:nvPr/>
        </p:nvSpPr>
        <p:spPr>
          <a:xfrm>
            <a:off x="3910456" y="1975919"/>
            <a:ext cx="1101311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Budgeting Tips &amp; Financial Planning</a:t>
            </a:r>
          </a:p>
        </p:txBody>
      </p:sp>
      <p:grpSp>
        <p:nvGrpSpPr>
          <p:cNvPr id="48" name="Group 48"/>
          <p:cNvGrpSpPr/>
          <p:nvPr/>
        </p:nvGrpSpPr>
        <p:grpSpPr>
          <a:xfrm>
            <a:off x="3716942" y="2334017"/>
            <a:ext cx="128161" cy="128161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1" name="TextBox 51"/>
          <p:cNvSpPr txBox="1"/>
          <p:nvPr/>
        </p:nvSpPr>
        <p:spPr>
          <a:xfrm>
            <a:off x="3910456" y="2314967"/>
            <a:ext cx="1289362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Quotes &amp; Affirmations (especially aesthetic ones)</a:t>
            </a:r>
          </a:p>
        </p:txBody>
      </p:sp>
      <p:grpSp>
        <p:nvGrpSpPr>
          <p:cNvPr id="52" name="Group 52"/>
          <p:cNvGrpSpPr/>
          <p:nvPr/>
        </p:nvGrpSpPr>
        <p:grpSpPr>
          <a:xfrm>
            <a:off x="3716942" y="2787176"/>
            <a:ext cx="128161" cy="128161"/>
            <a:chOff x="0" y="0"/>
            <a:chExt cx="812800" cy="812800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5" name="TextBox 55"/>
          <p:cNvSpPr txBox="1"/>
          <p:nvPr/>
        </p:nvSpPr>
        <p:spPr>
          <a:xfrm>
            <a:off x="3910456" y="2768126"/>
            <a:ext cx="1231546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Digital Products &amp; Printables (planners, stickers, etc.)</a:t>
            </a:r>
          </a:p>
        </p:txBody>
      </p:sp>
      <p:grpSp>
        <p:nvGrpSpPr>
          <p:cNvPr id="56" name="Group 56"/>
          <p:cNvGrpSpPr/>
          <p:nvPr/>
        </p:nvGrpSpPr>
        <p:grpSpPr>
          <a:xfrm>
            <a:off x="3716942" y="3283630"/>
            <a:ext cx="128161" cy="128161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9" name="TextBox 59"/>
          <p:cNvSpPr txBox="1"/>
          <p:nvPr/>
        </p:nvSpPr>
        <p:spPr>
          <a:xfrm>
            <a:off x="3910456" y="3264580"/>
            <a:ext cx="123154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Nail Art &amp; Beauty Tips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5158971" y="1999580"/>
            <a:ext cx="128161" cy="128161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63" name="TextBox 63"/>
          <p:cNvSpPr txBox="1"/>
          <p:nvPr/>
        </p:nvSpPr>
        <p:spPr>
          <a:xfrm>
            <a:off x="5352485" y="1980530"/>
            <a:ext cx="1131443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Blogging Tips &amp; Pinterest Marketing Strategies</a:t>
            </a:r>
          </a:p>
        </p:txBody>
      </p:sp>
      <p:grpSp>
        <p:nvGrpSpPr>
          <p:cNvPr id="64" name="Group 64"/>
          <p:cNvGrpSpPr/>
          <p:nvPr/>
        </p:nvGrpSpPr>
        <p:grpSpPr>
          <a:xfrm>
            <a:off x="5158971" y="2462178"/>
            <a:ext cx="128161" cy="128161"/>
            <a:chOff x="0" y="0"/>
            <a:chExt cx="812800" cy="812800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67" name="TextBox 67"/>
          <p:cNvSpPr txBox="1"/>
          <p:nvPr/>
        </p:nvSpPr>
        <p:spPr>
          <a:xfrm>
            <a:off x="5352485" y="2443128"/>
            <a:ext cx="1131443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Small Space Organization &amp; Storage Hacks</a:t>
            </a:r>
          </a:p>
        </p:txBody>
      </p:sp>
      <p:grpSp>
        <p:nvGrpSpPr>
          <p:cNvPr id="68" name="Group 68"/>
          <p:cNvGrpSpPr/>
          <p:nvPr/>
        </p:nvGrpSpPr>
        <p:grpSpPr>
          <a:xfrm>
            <a:off x="5158971" y="2958633"/>
            <a:ext cx="128161" cy="128161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1" name="TextBox 71"/>
          <p:cNvSpPr txBox="1"/>
          <p:nvPr/>
        </p:nvSpPr>
        <p:spPr>
          <a:xfrm>
            <a:off x="5352485" y="2939583"/>
            <a:ext cx="1174839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Gardening Tips (especially urban or balcony gardens)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PINTEREST PINNING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76124"/>
              </p:ext>
            </p:extLst>
          </p:nvPr>
        </p:nvGraphicFramePr>
        <p:xfrm>
          <a:off x="970066" y="1961305"/>
          <a:ext cx="5430734" cy="5811665"/>
        </p:xfrm>
        <a:graphic>
          <a:graphicData uri="http://schemas.openxmlformats.org/drawingml/2006/table">
            <a:tbl>
              <a:tblPr/>
              <a:tblGrid>
                <a:gridCol w="5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4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9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1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51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18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66785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 IDEA(S)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NEEDED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BOARD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622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53736" y="1729628"/>
            <a:ext cx="1103663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318259" y="1729628"/>
            <a:ext cx="1244341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PINTEREST PINNING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171550"/>
              </p:ext>
            </p:extLst>
          </p:nvPr>
        </p:nvGraphicFramePr>
        <p:xfrm>
          <a:off x="961902" y="1977617"/>
          <a:ext cx="5438899" cy="5947181"/>
        </p:xfrm>
        <a:graphic>
          <a:graphicData uri="http://schemas.openxmlformats.org/drawingml/2006/table">
            <a:tbl>
              <a:tblPr/>
              <a:tblGrid>
                <a:gridCol w="5289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7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2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6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26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000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 IDEA(S)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NEEDED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BOARD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6835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45572" y="1745941"/>
            <a:ext cx="1023905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310094" y="1745941"/>
            <a:ext cx="1023906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AutoShape 3"/>
          <p:cNvSpPr/>
          <p:nvPr/>
        </p:nvSpPr>
        <p:spPr>
          <a:xfrm>
            <a:off x="946818" y="192143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946818" y="2214111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AutoShape 5"/>
          <p:cNvSpPr/>
          <p:nvPr/>
        </p:nvSpPr>
        <p:spPr>
          <a:xfrm>
            <a:off x="946818" y="2508520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AutoShape 6"/>
          <p:cNvSpPr/>
          <p:nvPr/>
        </p:nvSpPr>
        <p:spPr>
          <a:xfrm>
            <a:off x="946818" y="283053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46818" y="315092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8"/>
          <p:cNvGrpSpPr/>
          <p:nvPr/>
        </p:nvGrpSpPr>
        <p:grpSpPr>
          <a:xfrm>
            <a:off x="946818" y="2297235"/>
            <a:ext cx="128161" cy="128161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46818" y="2594097"/>
            <a:ext cx="128161" cy="128161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46818" y="2926650"/>
            <a:ext cx="128161" cy="128161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3657600" y="2288796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Freeform 18"/>
          <p:cNvSpPr/>
          <p:nvPr/>
        </p:nvSpPr>
        <p:spPr>
          <a:xfrm>
            <a:off x="3657600" y="2597009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657600" y="2918211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0" name="Group 20"/>
          <p:cNvGrpSpPr/>
          <p:nvPr/>
        </p:nvGrpSpPr>
        <p:grpSpPr>
          <a:xfrm>
            <a:off x="946818" y="3276481"/>
            <a:ext cx="3702100" cy="940008"/>
            <a:chOff x="0" y="0"/>
            <a:chExt cx="1419542" cy="36043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419542" cy="360439"/>
            </a:xfrm>
            <a:custGeom>
              <a:avLst/>
              <a:gdLst/>
              <a:ahLst/>
              <a:cxnLst/>
              <a:rect l="l" t="t" r="r" b="b"/>
              <a:pathLst>
                <a:path w="1419542" h="360439">
                  <a:moveTo>
                    <a:pt x="0" y="0"/>
                  </a:moveTo>
                  <a:lnTo>
                    <a:pt x="1419542" y="0"/>
                  </a:lnTo>
                  <a:lnTo>
                    <a:pt x="1419542" y="360439"/>
                  </a:lnTo>
                  <a:lnTo>
                    <a:pt x="0" y="3604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28575"/>
              <a:ext cx="1419542" cy="389014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731520" y="105496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FACEBOOK STRATEGY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946818" y="1735263"/>
            <a:ext cx="158396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946818" y="2027940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FACEBOOK GOALS THIS MONTH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3657600" y="2027940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4713866" y="3276481"/>
            <a:ext cx="1654516" cy="940008"/>
            <a:chOff x="0" y="0"/>
            <a:chExt cx="634411" cy="360439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634411" cy="360439"/>
            </a:xfrm>
            <a:custGeom>
              <a:avLst/>
              <a:gdLst/>
              <a:ahLst/>
              <a:cxnLst/>
              <a:rect l="l" t="t" r="r" b="b"/>
              <a:pathLst>
                <a:path w="634411" h="360439">
                  <a:moveTo>
                    <a:pt x="0" y="0"/>
                  </a:moveTo>
                  <a:lnTo>
                    <a:pt x="634411" y="0"/>
                  </a:lnTo>
                  <a:lnTo>
                    <a:pt x="634411" y="360439"/>
                  </a:lnTo>
                  <a:lnTo>
                    <a:pt x="0" y="3604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28575"/>
              <a:ext cx="634411" cy="389014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946818" y="4223416"/>
            <a:ext cx="3702100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FACEBOOK BANNER (820 X 312)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713866" y="4223416"/>
            <a:ext cx="165451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AVATAR (170 X 170)</a:t>
            </a:r>
          </a:p>
        </p:txBody>
      </p:sp>
      <p:sp>
        <p:nvSpPr>
          <p:cNvPr id="32" name="AutoShape 32"/>
          <p:cNvSpPr/>
          <p:nvPr/>
        </p:nvSpPr>
        <p:spPr>
          <a:xfrm>
            <a:off x="946818" y="467224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3" name="TextBox 33"/>
          <p:cNvSpPr txBox="1"/>
          <p:nvPr/>
        </p:nvSpPr>
        <p:spPr>
          <a:xfrm>
            <a:off x="946818" y="4486075"/>
            <a:ext cx="542156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BANNER TEXT TO READ:</a:t>
            </a:r>
          </a:p>
        </p:txBody>
      </p:sp>
      <p:sp>
        <p:nvSpPr>
          <p:cNvPr id="34" name="AutoShape 34"/>
          <p:cNvSpPr/>
          <p:nvPr/>
        </p:nvSpPr>
        <p:spPr>
          <a:xfrm>
            <a:off x="946818" y="536764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5" name="TextBox 35"/>
          <p:cNvSpPr txBox="1"/>
          <p:nvPr/>
        </p:nvSpPr>
        <p:spPr>
          <a:xfrm>
            <a:off x="946818" y="4687906"/>
            <a:ext cx="542156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BIO TO READ (101 CHARACTERS):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946818" y="5411229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HOW OFTEN TO POST: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3657600" y="5411229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MONTHLY POSTS NEEDED:</a:t>
            </a:r>
          </a:p>
        </p:txBody>
      </p:sp>
      <p:sp>
        <p:nvSpPr>
          <p:cNvPr id="38" name="AutoShape 38"/>
          <p:cNvSpPr/>
          <p:nvPr/>
        </p:nvSpPr>
        <p:spPr>
          <a:xfrm>
            <a:off x="946818" y="5625686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9" name="TextBox 39"/>
          <p:cNvSpPr txBox="1"/>
          <p:nvPr/>
        </p:nvSpPr>
        <p:spPr>
          <a:xfrm>
            <a:off x="946818" y="5671579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CURRENT # FOLLOWERS: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3657600" y="5671579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INCREASE OVER LAST MONTH:</a:t>
            </a:r>
          </a:p>
        </p:txBody>
      </p:sp>
      <p:sp>
        <p:nvSpPr>
          <p:cNvPr id="41" name="AutoShape 41"/>
          <p:cNvSpPr/>
          <p:nvPr/>
        </p:nvSpPr>
        <p:spPr>
          <a:xfrm>
            <a:off x="946818" y="588372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2" name="TextBox 42"/>
          <p:cNvSpPr txBox="1"/>
          <p:nvPr/>
        </p:nvSpPr>
        <p:spPr>
          <a:xfrm>
            <a:off x="946818" y="5912302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FACEBOOK GROUPS TO JOIN:</a:t>
            </a:r>
          </a:p>
        </p:txBody>
      </p:sp>
      <p:sp>
        <p:nvSpPr>
          <p:cNvPr id="43" name="AutoShape 43"/>
          <p:cNvSpPr/>
          <p:nvPr/>
        </p:nvSpPr>
        <p:spPr>
          <a:xfrm>
            <a:off x="946818" y="6348723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4" name="AutoShape 44"/>
          <p:cNvSpPr/>
          <p:nvPr/>
        </p:nvSpPr>
        <p:spPr>
          <a:xfrm>
            <a:off x="946818" y="6670741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5" name="AutoShape 45"/>
          <p:cNvSpPr/>
          <p:nvPr/>
        </p:nvSpPr>
        <p:spPr>
          <a:xfrm>
            <a:off x="946818" y="699112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6" name="Group 46"/>
          <p:cNvGrpSpPr/>
          <p:nvPr/>
        </p:nvGrpSpPr>
        <p:grpSpPr>
          <a:xfrm>
            <a:off x="946818" y="6137438"/>
            <a:ext cx="128161" cy="128161"/>
            <a:chOff x="0" y="0"/>
            <a:chExt cx="812800" cy="812800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946818" y="6434301"/>
            <a:ext cx="128161" cy="128161"/>
            <a:chOff x="0" y="0"/>
            <a:chExt cx="812800" cy="812800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946818" y="6766853"/>
            <a:ext cx="128161" cy="128161"/>
            <a:chOff x="0" y="0"/>
            <a:chExt cx="812800" cy="812800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3658705" y="6137438"/>
            <a:ext cx="128161" cy="128161"/>
            <a:chOff x="0" y="0"/>
            <a:chExt cx="812800" cy="812800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8" name="Group 58"/>
          <p:cNvGrpSpPr/>
          <p:nvPr/>
        </p:nvGrpSpPr>
        <p:grpSpPr>
          <a:xfrm>
            <a:off x="3658705" y="6434301"/>
            <a:ext cx="128161" cy="128161"/>
            <a:chOff x="0" y="0"/>
            <a:chExt cx="812800" cy="812800"/>
          </a:xfrm>
        </p:grpSpPr>
        <p:sp>
          <p:nvSpPr>
            <p:cNvPr id="59" name="Freeform 5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TextBox 6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1" name="Group 61"/>
          <p:cNvGrpSpPr/>
          <p:nvPr/>
        </p:nvGrpSpPr>
        <p:grpSpPr>
          <a:xfrm>
            <a:off x="3658705" y="6766853"/>
            <a:ext cx="128161" cy="128161"/>
            <a:chOff x="0" y="0"/>
            <a:chExt cx="812800" cy="812800"/>
          </a:xfrm>
        </p:grpSpPr>
        <p:sp>
          <p:nvSpPr>
            <p:cNvPr id="62" name="Freeform 6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TextBox 6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64" name="TextBox 64"/>
          <p:cNvSpPr txBox="1"/>
          <p:nvPr/>
        </p:nvSpPr>
        <p:spPr>
          <a:xfrm>
            <a:off x="946818" y="7045679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POPULAR FACEBOOK PROFILES TO FOLLOW:</a:t>
            </a:r>
          </a:p>
        </p:txBody>
      </p:sp>
      <p:sp>
        <p:nvSpPr>
          <p:cNvPr id="65" name="AutoShape 65"/>
          <p:cNvSpPr/>
          <p:nvPr/>
        </p:nvSpPr>
        <p:spPr>
          <a:xfrm>
            <a:off x="946818" y="751673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6" name="AutoShape 66"/>
          <p:cNvSpPr/>
          <p:nvPr/>
        </p:nvSpPr>
        <p:spPr>
          <a:xfrm>
            <a:off x="946818" y="783875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7" name="AutoShape 67"/>
          <p:cNvSpPr/>
          <p:nvPr/>
        </p:nvSpPr>
        <p:spPr>
          <a:xfrm>
            <a:off x="946818" y="8159141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68" name="Group 68"/>
          <p:cNvGrpSpPr/>
          <p:nvPr/>
        </p:nvGrpSpPr>
        <p:grpSpPr>
          <a:xfrm>
            <a:off x="946818" y="7305452"/>
            <a:ext cx="128161" cy="128161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1" name="Group 71"/>
          <p:cNvGrpSpPr/>
          <p:nvPr/>
        </p:nvGrpSpPr>
        <p:grpSpPr>
          <a:xfrm>
            <a:off x="946818" y="7602315"/>
            <a:ext cx="128161" cy="128161"/>
            <a:chOff x="0" y="0"/>
            <a:chExt cx="812800" cy="812800"/>
          </a:xfrm>
        </p:grpSpPr>
        <p:sp>
          <p:nvSpPr>
            <p:cNvPr id="72" name="Freeform 7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Box 7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4" name="Group 74"/>
          <p:cNvGrpSpPr/>
          <p:nvPr/>
        </p:nvGrpSpPr>
        <p:grpSpPr>
          <a:xfrm>
            <a:off x="946818" y="7934867"/>
            <a:ext cx="128161" cy="128161"/>
            <a:chOff x="0" y="0"/>
            <a:chExt cx="812800" cy="812800"/>
          </a:xfrm>
        </p:grpSpPr>
        <p:sp>
          <p:nvSpPr>
            <p:cNvPr id="75" name="Freeform 7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TextBox 7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3658705" y="7305452"/>
            <a:ext cx="128161" cy="128161"/>
            <a:chOff x="0" y="0"/>
            <a:chExt cx="812800" cy="812800"/>
          </a:xfrm>
        </p:grpSpPr>
        <p:sp>
          <p:nvSpPr>
            <p:cNvPr id="78" name="Freeform 7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Box 7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0" name="Group 80"/>
          <p:cNvGrpSpPr/>
          <p:nvPr/>
        </p:nvGrpSpPr>
        <p:grpSpPr>
          <a:xfrm>
            <a:off x="3658705" y="7602315"/>
            <a:ext cx="128161" cy="128161"/>
            <a:chOff x="0" y="0"/>
            <a:chExt cx="812800" cy="812800"/>
          </a:xfrm>
        </p:grpSpPr>
        <p:sp>
          <p:nvSpPr>
            <p:cNvPr id="81" name="Freeform 8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TextBox 8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3658705" y="7934867"/>
            <a:ext cx="128161" cy="128161"/>
            <a:chOff x="0" y="0"/>
            <a:chExt cx="812800" cy="812800"/>
          </a:xfrm>
        </p:grpSpPr>
        <p:sp>
          <p:nvSpPr>
            <p:cNvPr id="84" name="Freeform 8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TextBox 8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966169" y="1994969"/>
            <a:ext cx="128161" cy="128161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966169" y="2201244"/>
            <a:ext cx="128161" cy="128161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966169" y="2411949"/>
            <a:ext cx="128161" cy="128161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66169" y="2622653"/>
            <a:ext cx="128161" cy="128161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66169" y="2842017"/>
            <a:ext cx="128161" cy="128161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2349486" y="1999580"/>
            <a:ext cx="128161" cy="128161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2349486" y="2205856"/>
            <a:ext cx="128161" cy="128161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2349486" y="2416560"/>
            <a:ext cx="128161" cy="128161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2349486" y="2627264"/>
            <a:ext cx="128161" cy="128161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2349486" y="2846628"/>
            <a:ext cx="128161" cy="128161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3892070" y="2004192"/>
            <a:ext cx="128161" cy="128161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6" name="TextBox 36"/>
          <p:cNvSpPr txBox="1"/>
          <p:nvPr/>
        </p:nvSpPr>
        <p:spPr>
          <a:xfrm>
            <a:off x="4085584" y="1980530"/>
            <a:ext cx="128845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Tips &amp; Hacks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3892070" y="2210467"/>
            <a:ext cx="128161" cy="128161"/>
            <a:chOff x="0" y="0"/>
            <a:chExt cx="812800" cy="812800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0" name="TextBox 40"/>
          <p:cNvSpPr txBox="1"/>
          <p:nvPr/>
        </p:nvSpPr>
        <p:spPr>
          <a:xfrm>
            <a:off x="4085584" y="2186806"/>
            <a:ext cx="128845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Trending Topics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3892070" y="2421171"/>
            <a:ext cx="128161" cy="128161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4" name="TextBox 44"/>
          <p:cNvSpPr txBox="1"/>
          <p:nvPr/>
        </p:nvSpPr>
        <p:spPr>
          <a:xfrm>
            <a:off x="4085584" y="2397510"/>
            <a:ext cx="128845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Interactive Stories</a:t>
            </a:r>
          </a:p>
        </p:txBody>
      </p:sp>
      <p:grpSp>
        <p:nvGrpSpPr>
          <p:cNvPr id="45" name="Group 45"/>
          <p:cNvGrpSpPr/>
          <p:nvPr/>
        </p:nvGrpSpPr>
        <p:grpSpPr>
          <a:xfrm>
            <a:off x="3892070" y="2631876"/>
            <a:ext cx="128161" cy="128161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4085584" y="2608214"/>
            <a:ext cx="128845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Countdowns</a:t>
            </a:r>
          </a:p>
        </p:txBody>
      </p:sp>
      <p:grpSp>
        <p:nvGrpSpPr>
          <p:cNvPr id="49" name="Group 49"/>
          <p:cNvGrpSpPr/>
          <p:nvPr/>
        </p:nvGrpSpPr>
        <p:grpSpPr>
          <a:xfrm>
            <a:off x="3892070" y="2851239"/>
            <a:ext cx="128161" cy="128161"/>
            <a:chOff x="0" y="0"/>
            <a:chExt cx="812800" cy="812800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2" name="TextBox 52"/>
          <p:cNvSpPr txBox="1"/>
          <p:nvPr/>
        </p:nvSpPr>
        <p:spPr>
          <a:xfrm>
            <a:off x="4085584" y="2827578"/>
            <a:ext cx="1288457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User-Generated Content (UGC)</a:t>
            </a:r>
          </a:p>
        </p:txBody>
      </p:sp>
      <p:grpSp>
        <p:nvGrpSpPr>
          <p:cNvPr id="53" name="Group 53"/>
          <p:cNvGrpSpPr/>
          <p:nvPr/>
        </p:nvGrpSpPr>
        <p:grpSpPr>
          <a:xfrm>
            <a:off x="5224755" y="2008803"/>
            <a:ext cx="128161" cy="128161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5224755" y="2215078"/>
            <a:ext cx="128161" cy="128161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5224755" y="2425783"/>
            <a:ext cx="128161" cy="128161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5224755" y="2636487"/>
            <a:ext cx="128161" cy="128161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5224755" y="2855851"/>
            <a:ext cx="128161" cy="128161"/>
            <a:chOff x="0" y="0"/>
            <a:chExt cx="812800" cy="812800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aphicFrame>
        <p:nvGraphicFramePr>
          <p:cNvPr id="68" name="Table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96748"/>
              </p:ext>
            </p:extLst>
          </p:nvPr>
        </p:nvGraphicFramePr>
        <p:xfrm>
          <a:off x="831273" y="3641663"/>
          <a:ext cx="5569528" cy="4465133"/>
        </p:xfrm>
        <a:graphic>
          <a:graphicData uri="http://schemas.openxmlformats.org/drawingml/2006/table">
            <a:tbl>
              <a:tblPr/>
              <a:tblGrid>
                <a:gridCol w="1327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4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226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INSPIRATION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HAPPENING THIS MONTH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6956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MAJOR EVENTS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6956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HOLIDAYS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6956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SEASONAL ACTIVITIES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6956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NATIONAL DAYS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012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MOVIE / MUSIC / TV PREMIERS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6956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BUSINESS-RELATED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9" name="TextBox 69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FACEBOOK CONTENT PLANNER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831273" y="1594594"/>
            <a:ext cx="5652655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FACEBOOK CONTENT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1159683" y="1971308"/>
            <a:ext cx="112551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Short Reels/Videos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1159683" y="2177583"/>
            <a:ext cx="102160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Live Videos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1159683" y="2388287"/>
            <a:ext cx="93501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Memes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1159683" y="2598992"/>
            <a:ext cx="93501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Polls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1159683" y="2818355"/>
            <a:ext cx="833700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Infographics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2543000" y="1975919"/>
            <a:ext cx="128845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Motivational Quotes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2543000" y="2182194"/>
            <a:ext cx="128845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Before &amp; After Photos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2543000" y="2392899"/>
            <a:ext cx="128845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Giveaways/Contests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2543000" y="2603603"/>
            <a:ext cx="128845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Behind-the-Scenes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2543000" y="2822967"/>
            <a:ext cx="1288457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Customer Testimonials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5418268" y="1985142"/>
            <a:ext cx="106565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Milestones</a:t>
            </a:r>
          </a:p>
        </p:txBody>
      </p:sp>
      <p:sp>
        <p:nvSpPr>
          <p:cNvPr id="82" name="TextBox 82"/>
          <p:cNvSpPr txBox="1"/>
          <p:nvPr/>
        </p:nvSpPr>
        <p:spPr>
          <a:xfrm>
            <a:off x="5418268" y="2191417"/>
            <a:ext cx="106565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Personal Stories</a:t>
            </a:r>
          </a:p>
        </p:txBody>
      </p:sp>
      <p:sp>
        <p:nvSpPr>
          <p:cNvPr id="83" name="TextBox 83"/>
          <p:cNvSpPr txBox="1"/>
          <p:nvPr/>
        </p:nvSpPr>
        <p:spPr>
          <a:xfrm>
            <a:off x="5418268" y="2402121"/>
            <a:ext cx="106565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a Question</a:t>
            </a:r>
          </a:p>
        </p:txBody>
      </p:sp>
      <p:sp>
        <p:nvSpPr>
          <p:cNvPr id="84" name="TextBox 84"/>
          <p:cNvSpPr txBox="1"/>
          <p:nvPr/>
        </p:nvSpPr>
        <p:spPr>
          <a:xfrm>
            <a:off x="5418268" y="2612826"/>
            <a:ext cx="106565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Carousel Posts</a:t>
            </a:r>
          </a:p>
        </p:txBody>
      </p:sp>
      <p:sp>
        <p:nvSpPr>
          <p:cNvPr id="85" name="TextBox 85"/>
          <p:cNvSpPr txBox="1"/>
          <p:nvPr/>
        </p:nvSpPr>
        <p:spPr>
          <a:xfrm>
            <a:off x="5418268" y="2832189"/>
            <a:ext cx="746618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Flashbacks/Throwbacks (#TBT)</a:t>
            </a:r>
          </a:p>
        </p:txBody>
      </p:sp>
      <p:sp>
        <p:nvSpPr>
          <p:cNvPr id="86" name="TextBox 86"/>
          <p:cNvSpPr txBox="1"/>
          <p:nvPr/>
        </p:nvSpPr>
        <p:spPr>
          <a:xfrm>
            <a:off x="831272" y="3455204"/>
            <a:ext cx="1125513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3657632" y="3455204"/>
            <a:ext cx="997352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FACEBOOK POST PLANNER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781512"/>
              </p:ext>
            </p:extLst>
          </p:nvPr>
        </p:nvGraphicFramePr>
        <p:xfrm>
          <a:off x="945573" y="1944246"/>
          <a:ext cx="5455229" cy="6162544"/>
        </p:xfrm>
        <a:graphic>
          <a:graphicData uri="http://schemas.openxmlformats.org/drawingml/2006/table">
            <a:tbl>
              <a:tblPr/>
              <a:tblGrid>
                <a:gridCol w="500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32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92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92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2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100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PHOTO, VIDEO OR LIVE VIDEO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BOOST POST?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807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45572" y="1713316"/>
            <a:ext cx="1035627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657600" y="1713316"/>
            <a:ext cx="838200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FACEBOOK POST PLANNER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275315"/>
              </p:ext>
            </p:extLst>
          </p:nvPr>
        </p:nvGraphicFramePr>
        <p:xfrm>
          <a:off x="961902" y="1961305"/>
          <a:ext cx="5438897" cy="6145501"/>
        </p:xfrm>
        <a:graphic>
          <a:graphicData uri="http://schemas.openxmlformats.org/drawingml/2006/table">
            <a:tbl>
              <a:tblPr/>
              <a:tblGrid>
                <a:gridCol w="5289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27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4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09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09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09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9934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PHOTO, VIDEO OR LIVE VIDEO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BOOST POST?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730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45572" y="1729628"/>
            <a:ext cx="883227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657600" y="1729628"/>
            <a:ext cx="1447800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YOUTUBE STRATEGY</a:t>
            </a:r>
          </a:p>
        </p:txBody>
      </p:sp>
      <p:sp>
        <p:nvSpPr>
          <p:cNvPr id="4" name="AutoShape 4"/>
          <p:cNvSpPr/>
          <p:nvPr/>
        </p:nvSpPr>
        <p:spPr>
          <a:xfrm>
            <a:off x="946818" y="192143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946818" y="1735263"/>
            <a:ext cx="158396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AutoShape 6"/>
          <p:cNvSpPr/>
          <p:nvPr/>
        </p:nvSpPr>
        <p:spPr>
          <a:xfrm>
            <a:off x="946818" y="2214111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46818" y="2508520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AutoShape 8"/>
          <p:cNvSpPr/>
          <p:nvPr/>
        </p:nvSpPr>
        <p:spPr>
          <a:xfrm>
            <a:off x="946818" y="283053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946818" y="2297235"/>
            <a:ext cx="128161" cy="128161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46818" y="2594097"/>
            <a:ext cx="128161" cy="128161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46818" y="2926650"/>
            <a:ext cx="128161" cy="128161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3657600" y="2288796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657600" y="2597009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20"/>
          <p:cNvSpPr/>
          <p:nvPr/>
        </p:nvSpPr>
        <p:spPr>
          <a:xfrm>
            <a:off x="3657600" y="2918211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TextBox 21"/>
          <p:cNvSpPr txBox="1"/>
          <p:nvPr/>
        </p:nvSpPr>
        <p:spPr>
          <a:xfrm>
            <a:off x="946818" y="2027940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YOUTUBE GOALS THIS MONTH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657600" y="2027940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946818" y="3276481"/>
            <a:ext cx="3702100" cy="1158794"/>
            <a:chOff x="0" y="0"/>
            <a:chExt cx="1419542" cy="444331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419542" cy="444331"/>
            </a:xfrm>
            <a:custGeom>
              <a:avLst/>
              <a:gdLst/>
              <a:ahLst/>
              <a:cxnLst/>
              <a:rect l="l" t="t" r="r" b="b"/>
              <a:pathLst>
                <a:path w="1419542" h="444331">
                  <a:moveTo>
                    <a:pt x="0" y="0"/>
                  </a:moveTo>
                  <a:lnTo>
                    <a:pt x="1419542" y="0"/>
                  </a:lnTo>
                  <a:lnTo>
                    <a:pt x="1419542" y="444331"/>
                  </a:lnTo>
                  <a:lnTo>
                    <a:pt x="0" y="4443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28575"/>
              <a:ext cx="1419542" cy="472906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4713866" y="3276481"/>
            <a:ext cx="1654516" cy="1158794"/>
            <a:chOff x="0" y="0"/>
            <a:chExt cx="634411" cy="444331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634411" cy="444331"/>
            </a:xfrm>
            <a:custGeom>
              <a:avLst/>
              <a:gdLst/>
              <a:ahLst/>
              <a:cxnLst/>
              <a:rect l="l" t="t" r="r" b="b"/>
              <a:pathLst>
                <a:path w="634411" h="444331">
                  <a:moveTo>
                    <a:pt x="0" y="0"/>
                  </a:moveTo>
                  <a:lnTo>
                    <a:pt x="634411" y="0"/>
                  </a:lnTo>
                  <a:lnTo>
                    <a:pt x="634411" y="444331"/>
                  </a:lnTo>
                  <a:lnTo>
                    <a:pt x="0" y="4443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28575"/>
              <a:ext cx="634411" cy="472906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946818" y="4476839"/>
            <a:ext cx="3702100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YOUTUBE BANNER (2560 X 1440)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4713866" y="4476839"/>
            <a:ext cx="165451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AVATAR (800 X 800)</a:t>
            </a:r>
          </a:p>
        </p:txBody>
      </p:sp>
      <p:sp>
        <p:nvSpPr>
          <p:cNvPr id="31" name="AutoShape 31"/>
          <p:cNvSpPr/>
          <p:nvPr/>
        </p:nvSpPr>
        <p:spPr>
          <a:xfrm>
            <a:off x="946818" y="315092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2" name="AutoShape 32"/>
          <p:cNvSpPr/>
          <p:nvPr/>
        </p:nvSpPr>
        <p:spPr>
          <a:xfrm>
            <a:off x="946818" y="4710923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3" name="AutoShape 33"/>
          <p:cNvSpPr/>
          <p:nvPr/>
        </p:nvSpPr>
        <p:spPr>
          <a:xfrm>
            <a:off x="946818" y="5575463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Box 34"/>
          <p:cNvSpPr txBox="1"/>
          <p:nvPr/>
        </p:nvSpPr>
        <p:spPr>
          <a:xfrm>
            <a:off x="946818" y="4726584"/>
            <a:ext cx="542156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BIO TO READ (101 CHARACTERS):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946818" y="561904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HOW OFTEN TO POST: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3657600" y="561904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MONTHLY POSTS NEEDED:</a:t>
            </a:r>
          </a:p>
        </p:txBody>
      </p:sp>
      <p:sp>
        <p:nvSpPr>
          <p:cNvPr id="37" name="AutoShape 37"/>
          <p:cNvSpPr/>
          <p:nvPr/>
        </p:nvSpPr>
        <p:spPr>
          <a:xfrm>
            <a:off x="946818" y="583350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Box 38"/>
          <p:cNvSpPr txBox="1"/>
          <p:nvPr/>
        </p:nvSpPr>
        <p:spPr>
          <a:xfrm>
            <a:off x="946818" y="587939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CURRENT # SUBSCRIBERS: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3657600" y="587939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WELCOME VIDEO:</a:t>
            </a:r>
          </a:p>
        </p:txBody>
      </p:sp>
      <p:sp>
        <p:nvSpPr>
          <p:cNvPr id="40" name="AutoShape 40"/>
          <p:cNvSpPr/>
          <p:nvPr/>
        </p:nvSpPr>
        <p:spPr>
          <a:xfrm>
            <a:off x="946818" y="609154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1" name="TextBox 41"/>
          <p:cNvSpPr txBox="1"/>
          <p:nvPr/>
        </p:nvSpPr>
        <p:spPr>
          <a:xfrm>
            <a:off x="946818" y="6120120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PLAYLIST IDEAS:</a:t>
            </a:r>
          </a:p>
        </p:txBody>
      </p:sp>
      <p:sp>
        <p:nvSpPr>
          <p:cNvPr id="42" name="AutoShape 42"/>
          <p:cNvSpPr/>
          <p:nvPr/>
        </p:nvSpPr>
        <p:spPr>
          <a:xfrm>
            <a:off x="946818" y="6556542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3" name="AutoShape 43"/>
          <p:cNvSpPr/>
          <p:nvPr/>
        </p:nvSpPr>
        <p:spPr>
          <a:xfrm>
            <a:off x="946818" y="6878559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4" name="Group 44"/>
          <p:cNvGrpSpPr/>
          <p:nvPr/>
        </p:nvGrpSpPr>
        <p:grpSpPr>
          <a:xfrm>
            <a:off x="946818" y="6345256"/>
            <a:ext cx="128161" cy="128161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946818" y="6642119"/>
            <a:ext cx="128161" cy="128161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3658705" y="6345256"/>
            <a:ext cx="128161" cy="128161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3658705" y="6642119"/>
            <a:ext cx="128161" cy="128161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946818" y="6924452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COMMUNITY IDEAS:</a:t>
            </a:r>
          </a:p>
        </p:txBody>
      </p:sp>
      <p:sp>
        <p:nvSpPr>
          <p:cNvPr id="57" name="AutoShape 57"/>
          <p:cNvSpPr/>
          <p:nvPr/>
        </p:nvSpPr>
        <p:spPr>
          <a:xfrm>
            <a:off x="947923" y="733951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" name="AutoShape 58"/>
          <p:cNvSpPr/>
          <p:nvPr/>
        </p:nvSpPr>
        <p:spPr>
          <a:xfrm>
            <a:off x="947923" y="7661532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59" name="Group 59"/>
          <p:cNvGrpSpPr/>
          <p:nvPr/>
        </p:nvGrpSpPr>
        <p:grpSpPr>
          <a:xfrm>
            <a:off x="947923" y="7128229"/>
            <a:ext cx="128161" cy="128161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947923" y="7425092"/>
            <a:ext cx="128161" cy="128161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3659809" y="7128229"/>
            <a:ext cx="128161" cy="128161"/>
            <a:chOff x="0" y="0"/>
            <a:chExt cx="812800" cy="812800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8" name="Group 68"/>
          <p:cNvGrpSpPr/>
          <p:nvPr/>
        </p:nvGrpSpPr>
        <p:grpSpPr>
          <a:xfrm>
            <a:off x="3659809" y="7425092"/>
            <a:ext cx="128161" cy="128161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1" name="TextBox 71"/>
          <p:cNvSpPr txBox="1"/>
          <p:nvPr/>
        </p:nvSpPr>
        <p:spPr>
          <a:xfrm>
            <a:off x="948475" y="7724743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CHANNELS:</a:t>
            </a:r>
          </a:p>
        </p:txBody>
      </p:sp>
      <p:sp>
        <p:nvSpPr>
          <p:cNvPr id="72" name="AutoShape 72"/>
          <p:cNvSpPr/>
          <p:nvPr/>
        </p:nvSpPr>
        <p:spPr>
          <a:xfrm>
            <a:off x="949580" y="8139806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3" name="AutoShape 73"/>
          <p:cNvSpPr/>
          <p:nvPr/>
        </p:nvSpPr>
        <p:spPr>
          <a:xfrm>
            <a:off x="949580" y="8401169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74" name="Group 74"/>
          <p:cNvGrpSpPr/>
          <p:nvPr/>
        </p:nvGrpSpPr>
        <p:grpSpPr>
          <a:xfrm>
            <a:off x="949580" y="7928520"/>
            <a:ext cx="128161" cy="128161"/>
            <a:chOff x="0" y="0"/>
            <a:chExt cx="812800" cy="812800"/>
          </a:xfrm>
        </p:grpSpPr>
        <p:sp>
          <p:nvSpPr>
            <p:cNvPr id="75" name="Freeform 7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TextBox 7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949580" y="8225383"/>
            <a:ext cx="128161" cy="128161"/>
            <a:chOff x="0" y="0"/>
            <a:chExt cx="812800" cy="812800"/>
          </a:xfrm>
        </p:grpSpPr>
        <p:sp>
          <p:nvSpPr>
            <p:cNvPr id="78" name="Freeform 7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Box 7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0" name="Group 80"/>
          <p:cNvGrpSpPr/>
          <p:nvPr/>
        </p:nvGrpSpPr>
        <p:grpSpPr>
          <a:xfrm>
            <a:off x="3661466" y="7928520"/>
            <a:ext cx="128161" cy="128161"/>
            <a:chOff x="0" y="0"/>
            <a:chExt cx="812800" cy="812800"/>
          </a:xfrm>
        </p:grpSpPr>
        <p:sp>
          <p:nvSpPr>
            <p:cNvPr id="81" name="Freeform 8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TextBox 8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3661466" y="8225383"/>
            <a:ext cx="128161" cy="128161"/>
            <a:chOff x="0" y="0"/>
            <a:chExt cx="812800" cy="812800"/>
          </a:xfrm>
        </p:grpSpPr>
        <p:sp>
          <p:nvSpPr>
            <p:cNvPr id="84" name="Freeform 8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TextBox 8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aphicFrame>
        <p:nvGraphicFramePr>
          <p:cNvPr id="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629987"/>
              </p:ext>
            </p:extLst>
          </p:nvPr>
        </p:nvGraphicFramePr>
        <p:xfrm>
          <a:off x="1087424" y="2033571"/>
          <a:ext cx="5140351" cy="6000649"/>
        </p:xfrm>
        <a:graphic>
          <a:graphicData uri="http://schemas.openxmlformats.org/drawingml/2006/table">
            <a:tbl>
              <a:tblPr/>
              <a:tblGrid>
                <a:gridCol w="880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0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953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Sunday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SelfCareSunday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SundayFunday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SoulfulSunday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SundayVibes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SundayInspo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SundayBest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SundayMood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SundayFundayVibes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SlowDownSunday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SundayReset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SimpleSunday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SundayRoutine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SundayStyle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SundayMotivation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SereneSunday</a:t>
                      </a:r>
                      <a:endParaRPr lang="en-US" sz="1100" dirty="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84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Monday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#MondayMotivation #MindsetMonday #MondayMood #MakeItHappenMonday #MondayMantra #MondayInspiration #MotivationMonday #MondayBlues #MondayThoughts #ManifestationMonday #MondayGoals #MondayEnergy #StartStrong #MondayReset #MondayMindset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53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Tuesday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#TipTuesday #TransformationTuesday #TakeActionTuesday #TuesdayVibes #TuesdayTips #TechTuesday #TravelTuesday #TuesdayThoughts #TastyTuesday #TryItTuesday #TutorialTuesday #TuesdayTalks #TuesdayTreat #TruthfulTuesday #TrendingTuesday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142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Wednesday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#WellnessWednesday #WisdomWednesday #WorkoutWednesday #WomanCrushWednesday (#WCW) #WednesdayMotivation #WednesdayVibes #WinningWednesday #WanderlustWednesday #WorkItWednesday #WednesdayInspo #WednesdayThoughts #MidweekMotivation #WednesdayGoals #WakeUpWednesday #WealthWednesday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84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Thursday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#ThrowbackThursday (#TBT) #ThankfulThursday #ThriveThursday #ThursdayThoughts #ThursdayVibes #TBT #ThursdayInspiration #ThemedThursday #ThursdayMotivation #TransformationThursday #ThursdayFeels #ThursdayGrind #ThoughtfulThursday #ThirstyThursday #ThursdayFocus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953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Friday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#FeelGoodFriday #FridayFavorites #FridayVibes #FollowFriday (#FF) #FridayFeels #FridayFun #FashionFriday #FoodieFriday #FridayInspo #FridayFitness #FridayMood #FreedomFriday #FridayFocus #FriYay #FinallyFriday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84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Saturday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SmallBusinessSaturday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SocialSaturday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ShoutoutSaturday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SaturdayVibes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SelfCareSaturday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WeekendVibes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SaturdayStyle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SaturdayThoughts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SaturdayMood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Saturyay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Caturday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(for pet/lifestyle brands)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SaturdayMotivation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WeekendWarrior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SaturdaysAreFor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…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SleepInSaturday</a:t>
                      </a:r>
                      <a:endParaRPr lang="en-US" sz="1100" dirty="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extBox 4"/>
          <p:cNvSpPr txBox="1"/>
          <p:nvPr/>
        </p:nvSpPr>
        <p:spPr>
          <a:xfrm>
            <a:off x="831273" y="1488902"/>
            <a:ext cx="5652655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WEEKLY HASHTAGS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831273" y="1037204"/>
            <a:ext cx="5652655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HASHTAG PLANNER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YOUTUBE CONTENT PLANNER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59829" y="1915361"/>
            <a:ext cx="128161" cy="128161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aphicFrame>
        <p:nvGraphicFramePr>
          <p:cNvPr id="7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705352"/>
              </p:ext>
            </p:extLst>
          </p:nvPr>
        </p:nvGraphicFramePr>
        <p:xfrm>
          <a:off x="887762" y="3952079"/>
          <a:ext cx="5513037" cy="3030684"/>
        </p:xfrm>
        <a:graphic>
          <a:graphicData uri="http://schemas.openxmlformats.org/drawingml/2006/table">
            <a:tbl>
              <a:tblPr/>
              <a:tblGrid>
                <a:gridCol w="1875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2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55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HAPPENING THIS MONTH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TYPE OF VIDEO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VIDEO IDEAS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55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55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55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55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55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55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55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55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55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55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557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TextBox 8"/>
          <p:cNvSpPr txBox="1"/>
          <p:nvPr/>
        </p:nvSpPr>
        <p:spPr>
          <a:xfrm>
            <a:off x="831273" y="1594594"/>
            <a:ext cx="5652655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YOUTUBE VIDEOS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53342" y="1891699"/>
            <a:ext cx="1058903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How-To Tutorials (e.g., “How to Edit Photos Like a Pro”)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87762" y="3765620"/>
            <a:ext cx="864838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859829" y="2411815"/>
            <a:ext cx="128161" cy="128161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053342" y="2388154"/>
            <a:ext cx="1204240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Day in the Life Vlogs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859829" y="2613860"/>
            <a:ext cx="128161" cy="128161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053342" y="2590199"/>
            <a:ext cx="1058903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Unboxings &amp; First Impressions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859829" y="2963110"/>
            <a:ext cx="128161" cy="128161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053342" y="2939449"/>
            <a:ext cx="105890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Product Reviews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859829" y="3165156"/>
            <a:ext cx="128161" cy="128161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1053342" y="3141494"/>
            <a:ext cx="1318980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Challenge Videos (e.g., “I Tried Waking Up at 5AM for a Week”)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2372322" y="1924583"/>
            <a:ext cx="128161" cy="128161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2565836" y="1900922"/>
            <a:ext cx="1058903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Hauls (Fashion, Beauty, Tech, etc.)</a:t>
            </a:r>
          </a:p>
        </p:txBody>
      </p:sp>
      <p:grpSp>
        <p:nvGrpSpPr>
          <p:cNvPr id="31" name="Group 31"/>
          <p:cNvGrpSpPr/>
          <p:nvPr/>
        </p:nvGrpSpPr>
        <p:grpSpPr>
          <a:xfrm>
            <a:off x="2372322" y="2282492"/>
            <a:ext cx="128161" cy="128161"/>
            <a:chOff x="0" y="0"/>
            <a:chExt cx="812800" cy="81280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4" name="TextBox 34"/>
          <p:cNvSpPr txBox="1"/>
          <p:nvPr/>
        </p:nvSpPr>
        <p:spPr>
          <a:xfrm>
            <a:off x="2565836" y="2258831"/>
            <a:ext cx="117364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Room/House Tours</a:t>
            </a:r>
          </a:p>
        </p:txBody>
      </p:sp>
      <p:grpSp>
        <p:nvGrpSpPr>
          <p:cNvPr id="35" name="Group 35"/>
          <p:cNvGrpSpPr/>
          <p:nvPr/>
        </p:nvGrpSpPr>
        <p:grpSpPr>
          <a:xfrm>
            <a:off x="2372322" y="2478201"/>
            <a:ext cx="128161" cy="128161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8" name="TextBox 38"/>
          <p:cNvSpPr txBox="1"/>
          <p:nvPr/>
        </p:nvSpPr>
        <p:spPr>
          <a:xfrm>
            <a:off x="2565836" y="2454540"/>
            <a:ext cx="13495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Top 10 Lists or Rankings</a:t>
            </a:r>
          </a:p>
        </p:txBody>
      </p:sp>
      <p:grpSp>
        <p:nvGrpSpPr>
          <p:cNvPr id="39" name="Group 39"/>
          <p:cNvGrpSpPr/>
          <p:nvPr/>
        </p:nvGrpSpPr>
        <p:grpSpPr>
          <a:xfrm>
            <a:off x="2372322" y="2671588"/>
            <a:ext cx="128161" cy="128161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2" name="TextBox 42"/>
          <p:cNvSpPr txBox="1"/>
          <p:nvPr/>
        </p:nvSpPr>
        <p:spPr>
          <a:xfrm>
            <a:off x="2565836" y="2647926"/>
            <a:ext cx="134957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Reaction Videos</a:t>
            </a:r>
          </a:p>
        </p:txBody>
      </p:sp>
      <p:grpSp>
        <p:nvGrpSpPr>
          <p:cNvPr id="43" name="Group 43"/>
          <p:cNvGrpSpPr/>
          <p:nvPr/>
        </p:nvGrpSpPr>
        <p:grpSpPr>
          <a:xfrm>
            <a:off x="2381112" y="2867140"/>
            <a:ext cx="128161" cy="128161"/>
            <a:chOff x="0" y="0"/>
            <a:chExt cx="812800" cy="812800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6" name="TextBox 46"/>
          <p:cNvSpPr txBox="1"/>
          <p:nvPr/>
        </p:nvSpPr>
        <p:spPr>
          <a:xfrm>
            <a:off x="2574625" y="2843479"/>
            <a:ext cx="1227188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Q&amp;A / Get to Know Me Videos</a:t>
            </a:r>
          </a:p>
        </p:txBody>
      </p:sp>
      <p:grpSp>
        <p:nvGrpSpPr>
          <p:cNvPr id="47" name="Group 47"/>
          <p:cNvGrpSpPr/>
          <p:nvPr/>
        </p:nvGrpSpPr>
        <p:grpSpPr>
          <a:xfrm>
            <a:off x="2384936" y="3216390"/>
            <a:ext cx="128161" cy="128161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2578450" y="3192729"/>
            <a:ext cx="1227188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Skincare or Makeup Routines</a:t>
            </a:r>
          </a:p>
        </p:txBody>
      </p:sp>
      <p:grpSp>
        <p:nvGrpSpPr>
          <p:cNvPr id="51" name="Group 51"/>
          <p:cNvGrpSpPr/>
          <p:nvPr/>
        </p:nvGrpSpPr>
        <p:grpSpPr>
          <a:xfrm>
            <a:off x="3915413" y="1924583"/>
            <a:ext cx="128161" cy="128161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4" name="TextBox 54"/>
          <p:cNvSpPr txBox="1"/>
          <p:nvPr/>
        </p:nvSpPr>
        <p:spPr>
          <a:xfrm>
            <a:off x="4108926" y="1900922"/>
            <a:ext cx="1273084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Study With Me / Productive Day Vlogs</a:t>
            </a:r>
          </a:p>
        </p:txBody>
      </p:sp>
      <p:grpSp>
        <p:nvGrpSpPr>
          <p:cNvPr id="55" name="Group 55"/>
          <p:cNvGrpSpPr/>
          <p:nvPr/>
        </p:nvGrpSpPr>
        <p:grpSpPr>
          <a:xfrm>
            <a:off x="3915413" y="2267497"/>
            <a:ext cx="128161" cy="128161"/>
            <a:chOff x="0" y="0"/>
            <a:chExt cx="812800" cy="812800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8" name="TextBox 58"/>
          <p:cNvSpPr txBox="1"/>
          <p:nvPr/>
        </p:nvSpPr>
        <p:spPr>
          <a:xfrm>
            <a:off x="4108926" y="2243836"/>
            <a:ext cx="1326629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Transformation Videos (e.g., fitness, home, glow-up)</a:t>
            </a:r>
          </a:p>
        </p:txBody>
      </p:sp>
      <p:grpSp>
        <p:nvGrpSpPr>
          <p:cNvPr id="59" name="Group 59"/>
          <p:cNvGrpSpPr/>
          <p:nvPr/>
        </p:nvGrpSpPr>
        <p:grpSpPr>
          <a:xfrm>
            <a:off x="3915413" y="2763951"/>
            <a:ext cx="128161" cy="128161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62" name="TextBox 62"/>
          <p:cNvSpPr txBox="1"/>
          <p:nvPr/>
        </p:nvSpPr>
        <p:spPr>
          <a:xfrm>
            <a:off x="4108926" y="2740290"/>
            <a:ext cx="132662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Storytime Videos</a:t>
            </a:r>
          </a:p>
        </p:txBody>
      </p:sp>
      <p:grpSp>
        <p:nvGrpSpPr>
          <p:cNvPr id="63" name="Group 63"/>
          <p:cNvGrpSpPr/>
          <p:nvPr/>
        </p:nvGrpSpPr>
        <p:grpSpPr>
          <a:xfrm>
            <a:off x="3915413" y="2948678"/>
            <a:ext cx="128161" cy="128161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66" name="TextBox 66"/>
          <p:cNvSpPr txBox="1"/>
          <p:nvPr/>
        </p:nvSpPr>
        <p:spPr>
          <a:xfrm>
            <a:off x="4108926" y="2925017"/>
            <a:ext cx="132662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“What I Eat in a Day”</a:t>
            </a:r>
          </a:p>
        </p:txBody>
      </p:sp>
      <p:grpSp>
        <p:nvGrpSpPr>
          <p:cNvPr id="67" name="Group 67"/>
          <p:cNvGrpSpPr/>
          <p:nvPr/>
        </p:nvGrpSpPr>
        <p:grpSpPr>
          <a:xfrm>
            <a:off x="3915413" y="3133406"/>
            <a:ext cx="128161" cy="128161"/>
            <a:chOff x="0" y="0"/>
            <a:chExt cx="812800" cy="812800"/>
          </a:xfrm>
        </p:grpSpPr>
        <p:sp>
          <p:nvSpPr>
            <p:cNvPr id="68" name="Freeform 6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TextBox 6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0" name="TextBox 70"/>
          <p:cNvSpPr txBox="1"/>
          <p:nvPr/>
        </p:nvSpPr>
        <p:spPr>
          <a:xfrm>
            <a:off x="4108926" y="3109744"/>
            <a:ext cx="132662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Travel Vlogs</a:t>
            </a:r>
          </a:p>
        </p:txBody>
      </p:sp>
      <p:grpSp>
        <p:nvGrpSpPr>
          <p:cNvPr id="71" name="Group 71"/>
          <p:cNvGrpSpPr/>
          <p:nvPr/>
        </p:nvGrpSpPr>
        <p:grpSpPr>
          <a:xfrm>
            <a:off x="3915413" y="3318133"/>
            <a:ext cx="128161" cy="128161"/>
            <a:chOff x="0" y="0"/>
            <a:chExt cx="812800" cy="812800"/>
          </a:xfrm>
        </p:grpSpPr>
        <p:sp>
          <p:nvSpPr>
            <p:cNvPr id="72" name="Freeform 7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Box 7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4" name="TextBox 74"/>
          <p:cNvSpPr txBox="1"/>
          <p:nvPr/>
        </p:nvSpPr>
        <p:spPr>
          <a:xfrm>
            <a:off x="4108926" y="3294472"/>
            <a:ext cx="1326629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Behind-the-Scenes Content</a:t>
            </a:r>
          </a:p>
        </p:txBody>
      </p:sp>
      <p:grpSp>
        <p:nvGrpSpPr>
          <p:cNvPr id="75" name="Group 75"/>
          <p:cNvGrpSpPr/>
          <p:nvPr/>
        </p:nvGrpSpPr>
        <p:grpSpPr>
          <a:xfrm>
            <a:off x="5451283" y="1924583"/>
            <a:ext cx="128161" cy="128161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8" name="TextBox 78"/>
          <p:cNvSpPr txBox="1"/>
          <p:nvPr/>
        </p:nvSpPr>
        <p:spPr>
          <a:xfrm>
            <a:off x="5644796" y="1900922"/>
            <a:ext cx="839131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Educational or Explainer Videos</a:t>
            </a:r>
          </a:p>
        </p:txBody>
      </p:sp>
      <p:grpSp>
        <p:nvGrpSpPr>
          <p:cNvPr id="79" name="Group 79"/>
          <p:cNvGrpSpPr/>
          <p:nvPr/>
        </p:nvGrpSpPr>
        <p:grpSpPr>
          <a:xfrm>
            <a:off x="5451283" y="2411815"/>
            <a:ext cx="128161" cy="128161"/>
            <a:chOff x="0" y="0"/>
            <a:chExt cx="812800" cy="812800"/>
          </a:xfrm>
        </p:grpSpPr>
        <p:sp>
          <p:nvSpPr>
            <p:cNvPr id="80" name="Freeform 8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TextBox 8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82" name="TextBox 82"/>
          <p:cNvSpPr txBox="1"/>
          <p:nvPr/>
        </p:nvSpPr>
        <p:spPr>
          <a:xfrm>
            <a:off x="5644796" y="2388154"/>
            <a:ext cx="839131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Funny Skits or Comedy Shorts</a:t>
            </a:r>
          </a:p>
        </p:txBody>
      </p:sp>
      <p:grpSp>
        <p:nvGrpSpPr>
          <p:cNvPr id="83" name="Group 83"/>
          <p:cNvGrpSpPr/>
          <p:nvPr/>
        </p:nvGrpSpPr>
        <p:grpSpPr>
          <a:xfrm>
            <a:off x="5451283" y="2911156"/>
            <a:ext cx="128161" cy="128161"/>
            <a:chOff x="0" y="0"/>
            <a:chExt cx="812800" cy="812800"/>
          </a:xfrm>
        </p:grpSpPr>
        <p:sp>
          <p:nvSpPr>
            <p:cNvPr id="84" name="Freeform 8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TextBox 8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86" name="TextBox 86"/>
          <p:cNvSpPr txBox="1"/>
          <p:nvPr/>
        </p:nvSpPr>
        <p:spPr>
          <a:xfrm>
            <a:off x="5644796" y="2887494"/>
            <a:ext cx="839131" cy="6194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Motivational or Self-Improvement Content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3657632" y="3765620"/>
            <a:ext cx="720991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sp>
        <p:nvSpPr>
          <p:cNvPr id="88" name="TextBox 88"/>
          <p:cNvSpPr txBox="1"/>
          <p:nvPr/>
        </p:nvSpPr>
        <p:spPr>
          <a:xfrm>
            <a:off x="831273" y="7086600"/>
            <a:ext cx="5652655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VIDEO CHECKLIST</a:t>
            </a:r>
          </a:p>
        </p:txBody>
      </p:sp>
      <p:grpSp>
        <p:nvGrpSpPr>
          <p:cNvPr id="89" name="Group 89"/>
          <p:cNvGrpSpPr/>
          <p:nvPr/>
        </p:nvGrpSpPr>
        <p:grpSpPr>
          <a:xfrm>
            <a:off x="887762" y="7464707"/>
            <a:ext cx="128161" cy="128161"/>
            <a:chOff x="0" y="0"/>
            <a:chExt cx="812800" cy="812800"/>
          </a:xfrm>
        </p:grpSpPr>
        <p:sp>
          <p:nvSpPr>
            <p:cNvPr id="90" name="Freeform 9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TextBox 9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92" name="TextBox 92"/>
          <p:cNvSpPr txBox="1"/>
          <p:nvPr/>
        </p:nvSpPr>
        <p:spPr>
          <a:xfrm>
            <a:off x="1081275" y="7441046"/>
            <a:ext cx="105890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Clear Video Title</a:t>
            </a:r>
          </a:p>
        </p:txBody>
      </p:sp>
      <p:grpSp>
        <p:nvGrpSpPr>
          <p:cNvPr id="93" name="Group 93"/>
          <p:cNvGrpSpPr/>
          <p:nvPr/>
        </p:nvGrpSpPr>
        <p:grpSpPr>
          <a:xfrm>
            <a:off x="887762" y="7701389"/>
            <a:ext cx="128161" cy="128161"/>
            <a:chOff x="0" y="0"/>
            <a:chExt cx="812800" cy="812800"/>
          </a:xfrm>
        </p:grpSpPr>
        <p:sp>
          <p:nvSpPr>
            <p:cNvPr id="94" name="Freeform 9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TextBox 9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96" name="TextBox 96"/>
          <p:cNvSpPr txBox="1"/>
          <p:nvPr/>
        </p:nvSpPr>
        <p:spPr>
          <a:xfrm>
            <a:off x="1081275" y="7677728"/>
            <a:ext cx="1367741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Compelling Thumbnail</a:t>
            </a:r>
          </a:p>
        </p:txBody>
      </p:sp>
      <p:grpSp>
        <p:nvGrpSpPr>
          <p:cNvPr id="97" name="Group 97"/>
          <p:cNvGrpSpPr/>
          <p:nvPr/>
        </p:nvGrpSpPr>
        <p:grpSpPr>
          <a:xfrm>
            <a:off x="887762" y="7938071"/>
            <a:ext cx="128161" cy="128161"/>
            <a:chOff x="0" y="0"/>
            <a:chExt cx="812800" cy="812800"/>
          </a:xfrm>
        </p:grpSpPr>
        <p:sp>
          <p:nvSpPr>
            <p:cNvPr id="98" name="Freeform 9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TextBox 9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00" name="TextBox 100"/>
          <p:cNvSpPr txBox="1"/>
          <p:nvPr/>
        </p:nvSpPr>
        <p:spPr>
          <a:xfrm>
            <a:off x="1081275" y="7914410"/>
            <a:ext cx="1291046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Strong Hook (First 10 Seconds)</a:t>
            </a:r>
          </a:p>
        </p:txBody>
      </p:sp>
      <p:grpSp>
        <p:nvGrpSpPr>
          <p:cNvPr id="101" name="Group 101"/>
          <p:cNvGrpSpPr/>
          <p:nvPr/>
        </p:nvGrpSpPr>
        <p:grpSpPr>
          <a:xfrm>
            <a:off x="2513098" y="7473367"/>
            <a:ext cx="128161" cy="128161"/>
            <a:chOff x="0" y="0"/>
            <a:chExt cx="812800" cy="812800"/>
          </a:xfrm>
        </p:grpSpPr>
        <p:sp>
          <p:nvSpPr>
            <p:cNvPr id="102" name="Freeform 10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TextBox 10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04" name="TextBox 104"/>
          <p:cNvSpPr txBox="1"/>
          <p:nvPr/>
        </p:nvSpPr>
        <p:spPr>
          <a:xfrm>
            <a:off x="2706611" y="7449705"/>
            <a:ext cx="133696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Script or Outline Ready</a:t>
            </a:r>
          </a:p>
        </p:txBody>
      </p:sp>
      <p:grpSp>
        <p:nvGrpSpPr>
          <p:cNvPr id="105" name="Group 105"/>
          <p:cNvGrpSpPr/>
          <p:nvPr/>
        </p:nvGrpSpPr>
        <p:grpSpPr>
          <a:xfrm>
            <a:off x="2513098" y="7710048"/>
            <a:ext cx="128161" cy="128161"/>
            <a:chOff x="0" y="0"/>
            <a:chExt cx="812800" cy="812800"/>
          </a:xfrm>
        </p:grpSpPr>
        <p:sp>
          <p:nvSpPr>
            <p:cNvPr id="106" name="Freeform 10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TextBox 10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08" name="TextBox 108"/>
          <p:cNvSpPr txBox="1"/>
          <p:nvPr/>
        </p:nvSpPr>
        <p:spPr>
          <a:xfrm>
            <a:off x="2706611" y="7686387"/>
            <a:ext cx="167201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Good Lighting &amp; Audio Setup</a:t>
            </a:r>
          </a:p>
        </p:txBody>
      </p:sp>
      <p:grpSp>
        <p:nvGrpSpPr>
          <p:cNvPr id="109" name="Group 109"/>
          <p:cNvGrpSpPr/>
          <p:nvPr/>
        </p:nvGrpSpPr>
        <p:grpSpPr>
          <a:xfrm>
            <a:off x="2513098" y="7946730"/>
            <a:ext cx="128161" cy="128161"/>
            <a:chOff x="0" y="0"/>
            <a:chExt cx="812800" cy="812800"/>
          </a:xfrm>
        </p:grpSpPr>
        <p:sp>
          <p:nvSpPr>
            <p:cNvPr id="110" name="Freeform 1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TextBox 1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12" name="TextBox 112"/>
          <p:cNvSpPr txBox="1"/>
          <p:nvPr/>
        </p:nvSpPr>
        <p:spPr>
          <a:xfrm>
            <a:off x="2706611" y="7923069"/>
            <a:ext cx="129104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Engagement Prompts</a:t>
            </a:r>
          </a:p>
        </p:txBody>
      </p:sp>
      <p:grpSp>
        <p:nvGrpSpPr>
          <p:cNvPr id="113" name="Group 113"/>
          <p:cNvGrpSpPr/>
          <p:nvPr/>
        </p:nvGrpSpPr>
        <p:grpSpPr>
          <a:xfrm>
            <a:off x="4439237" y="7476253"/>
            <a:ext cx="128161" cy="128161"/>
            <a:chOff x="0" y="0"/>
            <a:chExt cx="812800" cy="812800"/>
          </a:xfrm>
        </p:grpSpPr>
        <p:sp>
          <p:nvSpPr>
            <p:cNvPr id="114" name="Freeform 1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TextBox 11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16" name="TextBox 116"/>
          <p:cNvSpPr txBox="1"/>
          <p:nvPr/>
        </p:nvSpPr>
        <p:spPr>
          <a:xfrm>
            <a:off x="4632751" y="7452592"/>
            <a:ext cx="1794688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Smooth Editing &amp; Pacing</a:t>
            </a:r>
          </a:p>
        </p:txBody>
      </p:sp>
      <p:grpSp>
        <p:nvGrpSpPr>
          <p:cNvPr id="117" name="Group 117"/>
          <p:cNvGrpSpPr/>
          <p:nvPr/>
        </p:nvGrpSpPr>
        <p:grpSpPr>
          <a:xfrm>
            <a:off x="4439237" y="7712935"/>
            <a:ext cx="128161" cy="128161"/>
            <a:chOff x="0" y="0"/>
            <a:chExt cx="812800" cy="812800"/>
          </a:xfrm>
        </p:grpSpPr>
        <p:sp>
          <p:nvSpPr>
            <p:cNvPr id="118" name="Freeform 1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TextBox 1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20" name="TextBox 120"/>
          <p:cNvSpPr txBox="1"/>
          <p:nvPr/>
        </p:nvSpPr>
        <p:spPr>
          <a:xfrm>
            <a:off x="4632751" y="7689273"/>
            <a:ext cx="167201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End Screen &amp; Call-to-Action</a:t>
            </a:r>
          </a:p>
        </p:txBody>
      </p:sp>
      <p:grpSp>
        <p:nvGrpSpPr>
          <p:cNvPr id="121" name="Group 121"/>
          <p:cNvGrpSpPr/>
          <p:nvPr/>
        </p:nvGrpSpPr>
        <p:grpSpPr>
          <a:xfrm>
            <a:off x="4439237" y="7949616"/>
            <a:ext cx="128161" cy="128161"/>
            <a:chOff x="0" y="0"/>
            <a:chExt cx="812800" cy="812800"/>
          </a:xfrm>
        </p:grpSpPr>
        <p:sp>
          <p:nvSpPr>
            <p:cNvPr id="122" name="Freeform 1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TextBox 12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24" name="TextBox 124"/>
          <p:cNvSpPr txBox="1"/>
          <p:nvPr/>
        </p:nvSpPr>
        <p:spPr>
          <a:xfrm>
            <a:off x="4632751" y="7925955"/>
            <a:ext cx="1431611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SEO-Optimized Description &amp; Tags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YOUTUBE POSTING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672996"/>
              </p:ext>
            </p:extLst>
          </p:nvPr>
        </p:nvGraphicFramePr>
        <p:xfrm>
          <a:off x="970066" y="1947482"/>
          <a:ext cx="5430734" cy="6159316"/>
        </p:xfrm>
        <a:graphic>
          <a:graphicData uri="http://schemas.openxmlformats.org/drawingml/2006/table">
            <a:tbl>
              <a:tblPr/>
              <a:tblGrid>
                <a:gridCol w="5734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4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6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84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82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9770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VIDEO IDEA(S)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DESCRIPTION SHOULD MENTION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LENGTH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6134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53736" y="1715805"/>
            <a:ext cx="722663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488119" y="1715805"/>
            <a:ext cx="922081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YOUTUBE POSTING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57279"/>
              </p:ext>
            </p:extLst>
          </p:nvPr>
        </p:nvGraphicFramePr>
        <p:xfrm>
          <a:off x="961902" y="1947482"/>
          <a:ext cx="5438897" cy="6159323"/>
        </p:xfrm>
        <a:graphic>
          <a:graphicData uri="http://schemas.openxmlformats.org/drawingml/2006/table">
            <a:tbl>
              <a:tblPr/>
              <a:tblGrid>
                <a:gridCol w="574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6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8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0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9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136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VIDEO IDEA(S)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DESCRIPTION SHOULD MENTION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LENGTH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23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25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26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27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28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29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30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31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32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33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34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35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36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37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38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39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40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41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42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43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6127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44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45572" y="1715805"/>
            <a:ext cx="959427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495769" y="1715805"/>
            <a:ext cx="914434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X (TWITTER) STRATEGY</a:t>
            </a:r>
          </a:p>
        </p:txBody>
      </p:sp>
      <p:sp>
        <p:nvSpPr>
          <p:cNvPr id="4" name="AutoShape 4"/>
          <p:cNvSpPr/>
          <p:nvPr/>
        </p:nvSpPr>
        <p:spPr>
          <a:xfrm>
            <a:off x="946818" y="192143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946818" y="1735263"/>
            <a:ext cx="158396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AutoShape 6"/>
          <p:cNvSpPr/>
          <p:nvPr/>
        </p:nvSpPr>
        <p:spPr>
          <a:xfrm>
            <a:off x="946818" y="2214111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46818" y="2508520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AutoShape 8"/>
          <p:cNvSpPr/>
          <p:nvPr/>
        </p:nvSpPr>
        <p:spPr>
          <a:xfrm>
            <a:off x="946818" y="283053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946818" y="2297235"/>
            <a:ext cx="128161" cy="128161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46818" y="2594097"/>
            <a:ext cx="128161" cy="128161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46818" y="2926650"/>
            <a:ext cx="128161" cy="128161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3657600" y="2288796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657600" y="2597009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20"/>
          <p:cNvSpPr/>
          <p:nvPr/>
        </p:nvSpPr>
        <p:spPr>
          <a:xfrm>
            <a:off x="3657600" y="2918211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TextBox 21"/>
          <p:cNvSpPr txBox="1"/>
          <p:nvPr/>
        </p:nvSpPr>
        <p:spPr>
          <a:xfrm>
            <a:off x="946818" y="2027940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X GOALS THIS MONTH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657600" y="2027940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946818" y="3276481"/>
            <a:ext cx="3702100" cy="1158794"/>
            <a:chOff x="0" y="0"/>
            <a:chExt cx="1419542" cy="444331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419542" cy="444331"/>
            </a:xfrm>
            <a:custGeom>
              <a:avLst/>
              <a:gdLst/>
              <a:ahLst/>
              <a:cxnLst/>
              <a:rect l="l" t="t" r="r" b="b"/>
              <a:pathLst>
                <a:path w="1419542" h="444331">
                  <a:moveTo>
                    <a:pt x="0" y="0"/>
                  </a:moveTo>
                  <a:lnTo>
                    <a:pt x="1419542" y="0"/>
                  </a:lnTo>
                  <a:lnTo>
                    <a:pt x="1419542" y="444331"/>
                  </a:lnTo>
                  <a:lnTo>
                    <a:pt x="0" y="4443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28575"/>
              <a:ext cx="1419542" cy="472906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4713866" y="3276481"/>
            <a:ext cx="1654516" cy="1158794"/>
            <a:chOff x="0" y="0"/>
            <a:chExt cx="634411" cy="444331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634411" cy="444331"/>
            </a:xfrm>
            <a:custGeom>
              <a:avLst/>
              <a:gdLst/>
              <a:ahLst/>
              <a:cxnLst/>
              <a:rect l="l" t="t" r="r" b="b"/>
              <a:pathLst>
                <a:path w="634411" h="444331">
                  <a:moveTo>
                    <a:pt x="0" y="0"/>
                  </a:moveTo>
                  <a:lnTo>
                    <a:pt x="634411" y="0"/>
                  </a:lnTo>
                  <a:lnTo>
                    <a:pt x="634411" y="444331"/>
                  </a:lnTo>
                  <a:lnTo>
                    <a:pt x="0" y="4443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28575"/>
              <a:ext cx="634411" cy="472906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946818" y="4476839"/>
            <a:ext cx="3702100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X BANNER (1500 X 500)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4713866" y="4476839"/>
            <a:ext cx="165451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AVATAR (400 X 400)</a:t>
            </a:r>
          </a:p>
        </p:txBody>
      </p:sp>
      <p:sp>
        <p:nvSpPr>
          <p:cNvPr id="31" name="AutoShape 31"/>
          <p:cNvSpPr/>
          <p:nvPr/>
        </p:nvSpPr>
        <p:spPr>
          <a:xfrm>
            <a:off x="946818" y="315092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2" name="AutoShape 32"/>
          <p:cNvSpPr/>
          <p:nvPr/>
        </p:nvSpPr>
        <p:spPr>
          <a:xfrm>
            <a:off x="946818" y="4710923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3" name="AutoShape 33"/>
          <p:cNvSpPr/>
          <p:nvPr/>
        </p:nvSpPr>
        <p:spPr>
          <a:xfrm>
            <a:off x="946818" y="5575463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Box 34"/>
          <p:cNvSpPr txBox="1"/>
          <p:nvPr/>
        </p:nvSpPr>
        <p:spPr>
          <a:xfrm>
            <a:off x="946818" y="4726584"/>
            <a:ext cx="542156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BIO TO READ (160 CHARACTERS):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946818" y="561904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HOW OFTEN TO TWEET: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3657600" y="561904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MONTHLY POSTS NEEDED:</a:t>
            </a:r>
          </a:p>
        </p:txBody>
      </p:sp>
      <p:sp>
        <p:nvSpPr>
          <p:cNvPr id="37" name="AutoShape 37"/>
          <p:cNvSpPr/>
          <p:nvPr/>
        </p:nvSpPr>
        <p:spPr>
          <a:xfrm>
            <a:off x="946818" y="583350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Box 38"/>
          <p:cNvSpPr txBox="1"/>
          <p:nvPr/>
        </p:nvSpPr>
        <p:spPr>
          <a:xfrm>
            <a:off x="946818" y="587939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CURRENT # FOLLOWERS: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3657600" y="587939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INCREASE OVER LAST MONTH:</a:t>
            </a:r>
          </a:p>
        </p:txBody>
      </p:sp>
      <p:sp>
        <p:nvSpPr>
          <p:cNvPr id="40" name="AutoShape 40"/>
          <p:cNvSpPr/>
          <p:nvPr/>
        </p:nvSpPr>
        <p:spPr>
          <a:xfrm>
            <a:off x="946818" y="609154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1" name="TextBox 41"/>
          <p:cNvSpPr txBox="1"/>
          <p:nvPr/>
        </p:nvSpPr>
        <p:spPr>
          <a:xfrm>
            <a:off x="946818" y="6120120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POPULAR TWITTER PROFILES TO FOLLOW:</a:t>
            </a:r>
          </a:p>
        </p:txBody>
      </p:sp>
      <p:sp>
        <p:nvSpPr>
          <p:cNvPr id="42" name="AutoShape 42"/>
          <p:cNvSpPr/>
          <p:nvPr/>
        </p:nvSpPr>
        <p:spPr>
          <a:xfrm>
            <a:off x="946818" y="6556542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3" name="AutoShape 43"/>
          <p:cNvSpPr/>
          <p:nvPr/>
        </p:nvSpPr>
        <p:spPr>
          <a:xfrm>
            <a:off x="946818" y="6878559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4" name="Group 44"/>
          <p:cNvGrpSpPr/>
          <p:nvPr/>
        </p:nvGrpSpPr>
        <p:grpSpPr>
          <a:xfrm>
            <a:off x="946818" y="6345256"/>
            <a:ext cx="128161" cy="128161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946818" y="6642119"/>
            <a:ext cx="128161" cy="128161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3658705" y="6345256"/>
            <a:ext cx="128161" cy="128161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3658705" y="6642119"/>
            <a:ext cx="128161" cy="128161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946818" y="7235317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HASHTAGS TO USE REGULARLY</a:t>
            </a:r>
          </a:p>
        </p:txBody>
      </p:sp>
      <p:sp>
        <p:nvSpPr>
          <p:cNvPr id="57" name="AutoShape 57"/>
          <p:cNvSpPr/>
          <p:nvPr/>
        </p:nvSpPr>
        <p:spPr>
          <a:xfrm>
            <a:off x="946818" y="7172106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58" name="Group 58"/>
          <p:cNvGrpSpPr/>
          <p:nvPr/>
        </p:nvGrpSpPr>
        <p:grpSpPr>
          <a:xfrm>
            <a:off x="946818" y="6960820"/>
            <a:ext cx="128161" cy="128161"/>
            <a:chOff x="0" y="0"/>
            <a:chExt cx="812800" cy="812800"/>
          </a:xfrm>
        </p:grpSpPr>
        <p:sp>
          <p:nvSpPr>
            <p:cNvPr id="59" name="Freeform 5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TextBox 6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1" name="Group 61"/>
          <p:cNvGrpSpPr/>
          <p:nvPr/>
        </p:nvGrpSpPr>
        <p:grpSpPr>
          <a:xfrm>
            <a:off x="3658705" y="6960820"/>
            <a:ext cx="128161" cy="128161"/>
            <a:chOff x="0" y="0"/>
            <a:chExt cx="812800" cy="812800"/>
          </a:xfrm>
        </p:grpSpPr>
        <p:sp>
          <p:nvSpPr>
            <p:cNvPr id="62" name="Freeform 6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TextBox 6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64" name="AutoShape 64"/>
          <p:cNvSpPr/>
          <p:nvPr/>
        </p:nvSpPr>
        <p:spPr>
          <a:xfrm>
            <a:off x="947923" y="766769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5" name="AutoShape 65"/>
          <p:cNvSpPr/>
          <p:nvPr/>
        </p:nvSpPr>
        <p:spPr>
          <a:xfrm>
            <a:off x="947923" y="798971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66" name="Group 66"/>
          <p:cNvGrpSpPr/>
          <p:nvPr/>
        </p:nvGrpSpPr>
        <p:grpSpPr>
          <a:xfrm>
            <a:off x="947923" y="7456412"/>
            <a:ext cx="128161" cy="128161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947923" y="7753275"/>
            <a:ext cx="128161" cy="128161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3659809" y="7456412"/>
            <a:ext cx="128161" cy="128161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3659809" y="7753275"/>
            <a:ext cx="128161" cy="128161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8" name="AutoShape 78"/>
          <p:cNvSpPr/>
          <p:nvPr/>
        </p:nvSpPr>
        <p:spPr>
          <a:xfrm>
            <a:off x="946818" y="8308416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79" name="Group 79"/>
          <p:cNvGrpSpPr/>
          <p:nvPr/>
        </p:nvGrpSpPr>
        <p:grpSpPr>
          <a:xfrm>
            <a:off x="946818" y="8071976"/>
            <a:ext cx="128161" cy="128161"/>
            <a:chOff x="0" y="0"/>
            <a:chExt cx="812800" cy="812800"/>
          </a:xfrm>
        </p:grpSpPr>
        <p:sp>
          <p:nvSpPr>
            <p:cNvPr id="80" name="Freeform 8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TextBox 8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2" name="Group 82"/>
          <p:cNvGrpSpPr/>
          <p:nvPr/>
        </p:nvGrpSpPr>
        <p:grpSpPr>
          <a:xfrm>
            <a:off x="3658705" y="8071976"/>
            <a:ext cx="128161" cy="128161"/>
            <a:chOff x="0" y="0"/>
            <a:chExt cx="812800" cy="812800"/>
          </a:xfrm>
        </p:grpSpPr>
        <p:sp>
          <p:nvSpPr>
            <p:cNvPr id="83" name="Freeform 8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TextBox 8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66696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X (TWITTER) CONTENT PLAN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59829" y="1915361"/>
            <a:ext cx="128161" cy="128161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859829" y="2224873"/>
            <a:ext cx="128161" cy="128161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859829" y="2539487"/>
            <a:ext cx="128161" cy="12816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aphicFrame>
        <p:nvGraphicFramePr>
          <p:cNvPr id="13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05801"/>
              </p:ext>
            </p:extLst>
          </p:nvPr>
        </p:nvGraphicFramePr>
        <p:xfrm>
          <a:off x="859829" y="3965934"/>
          <a:ext cx="5540971" cy="4111370"/>
        </p:xfrm>
        <a:graphic>
          <a:graphicData uri="http://schemas.openxmlformats.org/drawingml/2006/table">
            <a:tbl>
              <a:tblPr/>
              <a:tblGrid>
                <a:gridCol w="131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5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7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3572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INSPIRATION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HAPPENING THIS MONTH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TWEETING IDEAS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9209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CURRENT EVENTS / NEWS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9209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TRENDING ON TWITTER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9209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MOVIES / MUSIC / TV PREMIERES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48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RETWEETS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9209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PHOTOS / VIDEOS / MEMES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548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BUSINESS-RELATED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4"/>
          <p:cNvSpPr txBox="1"/>
          <p:nvPr/>
        </p:nvSpPr>
        <p:spPr>
          <a:xfrm>
            <a:off x="831273" y="1594594"/>
            <a:ext cx="5652655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TWITTER CONTENT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53342" y="1891699"/>
            <a:ext cx="1219539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Hot Takes &amp; Opinions on Trending Topics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53342" y="2201212"/>
            <a:ext cx="1101311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Funny or Relatable Memes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053342" y="2515825"/>
            <a:ext cx="1453947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Short, Insightful Threads (a.k.a. “Tweetstorms”)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59828" y="3779475"/>
            <a:ext cx="1219539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089386" y="3779475"/>
            <a:ext cx="1369183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859829" y="2862759"/>
            <a:ext cx="128161" cy="128161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1053342" y="2839098"/>
            <a:ext cx="1219539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Breaking News or Live Reactions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859829" y="3177373"/>
            <a:ext cx="128161" cy="128161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053342" y="3153711"/>
            <a:ext cx="1219539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Behind-the-Scenes Content (personal or professional)</a:t>
            </a:r>
          </a:p>
        </p:txBody>
      </p:sp>
      <p:grpSp>
        <p:nvGrpSpPr>
          <p:cNvPr id="28" name="Group 28"/>
          <p:cNvGrpSpPr/>
          <p:nvPr/>
        </p:nvGrpSpPr>
        <p:grpSpPr>
          <a:xfrm>
            <a:off x="2462470" y="1919972"/>
            <a:ext cx="128161" cy="128161"/>
            <a:chOff x="0" y="0"/>
            <a:chExt cx="812800" cy="8128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2655984" y="1896311"/>
            <a:ext cx="1334685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Quotes (motivational, funny, or controversial)</a:t>
            </a:r>
          </a:p>
        </p:txBody>
      </p:sp>
      <p:grpSp>
        <p:nvGrpSpPr>
          <p:cNvPr id="32" name="Group 32"/>
          <p:cNvGrpSpPr/>
          <p:nvPr/>
        </p:nvGrpSpPr>
        <p:grpSpPr>
          <a:xfrm>
            <a:off x="2462470" y="2229729"/>
            <a:ext cx="128161" cy="128161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5" name="TextBox 35"/>
          <p:cNvSpPr txBox="1"/>
          <p:nvPr/>
        </p:nvSpPr>
        <p:spPr>
          <a:xfrm>
            <a:off x="2655984" y="2206068"/>
            <a:ext cx="1219539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Polls and “This or That” Questions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2462470" y="2527941"/>
            <a:ext cx="128161" cy="128161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9" name="TextBox 39"/>
          <p:cNvSpPr txBox="1"/>
          <p:nvPr/>
        </p:nvSpPr>
        <p:spPr>
          <a:xfrm>
            <a:off x="2655984" y="2504280"/>
            <a:ext cx="1219539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GIF Reactions or Memes in Replies</a:t>
            </a:r>
          </a:p>
        </p:txBody>
      </p:sp>
      <p:grpSp>
        <p:nvGrpSpPr>
          <p:cNvPr id="40" name="Group 40"/>
          <p:cNvGrpSpPr/>
          <p:nvPr/>
        </p:nvGrpSpPr>
        <p:grpSpPr>
          <a:xfrm>
            <a:off x="2462470" y="2845441"/>
            <a:ext cx="128161" cy="128161"/>
            <a:chOff x="0" y="0"/>
            <a:chExt cx="812800" cy="812800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3" name="TextBox 43"/>
          <p:cNvSpPr txBox="1"/>
          <p:nvPr/>
        </p:nvSpPr>
        <p:spPr>
          <a:xfrm>
            <a:off x="2655984" y="2821780"/>
            <a:ext cx="1219539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User-Generated Content &amp; Retweets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2462470" y="3177373"/>
            <a:ext cx="128161" cy="128161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7" name="TextBox 47"/>
          <p:cNvSpPr txBox="1"/>
          <p:nvPr/>
        </p:nvSpPr>
        <p:spPr>
          <a:xfrm>
            <a:off x="2655984" y="3153711"/>
            <a:ext cx="1277112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Tweeting Viral TikToks or Reels with Commentary</a:t>
            </a:r>
          </a:p>
        </p:txBody>
      </p:sp>
      <p:grpSp>
        <p:nvGrpSpPr>
          <p:cNvPr id="48" name="Group 48"/>
          <p:cNvGrpSpPr/>
          <p:nvPr/>
        </p:nvGrpSpPr>
        <p:grpSpPr>
          <a:xfrm>
            <a:off x="4025305" y="1919972"/>
            <a:ext cx="128161" cy="128161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1" name="TextBox 51"/>
          <p:cNvSpPr txBox="1"/>
          <p:nvPr/>
        </p:nvSpPr>
        <p:spPr>
          <a:xfrm>
            <a:off x="4218819" y="1896311"/>
            <a:ext cx="1212342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"Did You Know?" Facts or Trivia</a:t>
            </a:r>
          </a:p>
        </p:txBody>
      </p:sp>
      <p:grpSp>
        <p:nvGrpSpPr>
          <p:cNvPr id="52" name="Group 52"/>
          <p:cNvGrpSpPr/>
          <p:nvPr/>
        </p:nvGrpSpPr>
        <p:grpSpPr>
          <a:xfrm>
            <a:off x="4025305" y="2234340"/>
            <a:ext cx="128161" cy="128161"/>
            <a:chOff x="0" y="0"/>
            <a:chExt cx="812800" cy="812800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5" name="TextBox 55"/>
          <p:cNvSpPr txBox="1"/>
          <p:nvPr/>
        </p:nvSpPr>
        <p:spPr>
          <a:xfrm>
            <a:off x="4218819" y="2210679"/>
            <a:ext cx="1212342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Before and After Transformations</a:t>
            </a:r>
          </a:p>
        </p:txBody>
      </p:sp>
      <p:grpSp>
        <p:nvGrpSpPr>
          <p:cNvPr id="56" name="Group 56"/>
          <p:cNvGrpSpPr/>
          <p:nvPr/>
        </p:nvGrpSpPr>
        <p:grpSpPr>
          <a:xfrm>
            <a:off x="4025305" y="2557613"/>
            <a:ext cx="128161" cy="128161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9" name="TextBox 59"/>
          <p:cNvSpPr txBox="1"/>
          <p:nvPr/>
        </p:nvSpPr>
        <p:spPr>
          <a:xfrm>
            <a:off x="4218819" y="2533952"/>
            <a:ext cx="974852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Call-to-Actions (e.g., “Drop your goals below 👇”)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4025305" y="3036749"/>
            <a:ext cx="128161" cy="128161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63" name="TextBox 63"/>
          <p:cNvSpPr txBox="1"/>
          <p:nvPr/>
        </p:nvSpPr>
        <p:spPr>
          <a:xfrm>
            <a:off x="4218819" y="3013088"/>
            <a:ext cx="1042316" cy="6194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Screenshots from Other Platforms (funny DMs, Reddit, etc.)</a:t>
            </a:r>
          </a:p>
        </p:txBody>
      </p:sp>
      <p:grpSp>
        <p:nvGrpSpPr>
          <p:cNvPr id="64" name="Group 64"/>
          <p:cNvGrpSpPr/>
          <p:nvPr/>
        </p:nvGrpSpPr>
        <p:grpSpPr>
          <a:xfrm>
            <a:off x="5330408" y="1924583"/>
            <a:ext cx="128161" cy="128161"/>
            <a:chOff x="0" y="0"/>
            <a:chExt cx="812800" cy="812800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67" name="TextBox 67"/>
          <p:cNvSpPr txBox="1"/>
          <p:nvPr/>
        </p:nvSpPr>
        <p:spPr>
          <a:xfrm>
            <a:off x="5523921" y="1900922"/>
            <a:ext cx="960006" cy="6194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Engaging Questions (e.g., “What’s a hill you’ll die on?”)</a:t>
            </a:r>
          </a:p>
        </p:txBody>
      </p:sp>
      <p:grpSp>
        <p:nvGrpSpPr>
          <p:cNvPr id="68" name="Group 68"/>
          <p:cNvGrpSpPr/>
          <p:nvPr/>
        </p:nvGrpSpPr>
        <p:grpSpPr>
          <a:xfrm>
            <a:off x="5330408" y="2577009"/>
            <a:ext cx="128161" cy="128161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1" name="TextBox 71"/>
          <p:cNvSpPr txBox="1"/>
          <p:nvPr/>
        </p:nvSpPr>
        <p:spPr>
          <a:xfrm>
            <a:off x="5523921" y="2553348"/>
            <a:ext cx="960006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Giveaways or Contests</a:t>
            </a:r>
          </a:p>
        </p:txBody>
      </p:sp>
      <p:grpSp>
        <p:nvGrpSpPr>
          <p:cNvPr id="72" name="Group 72"/>
          <p:cNvGrpSpPr/>
          <p:nvPr/>
        </p:nvGrpSpPr>
        <p:grpSpPr>
          <a:xfrm>
            <a:off x="5330408" y="2891623"/>
            <a:ext cx="128161" cy="128161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5" name="TextBox 75"/>
          <p:cNvSpPr txBox="1"/>
          <p:nvPr/>
        </p:nvSpPr>
        <p:spPr>
          <a:xfrm>
            <a:off x="5523921" y="2867961"/>
            <a:ext cx="960006" cy="463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Thought-Provoking One-Liners</a:t>
            </a:r>
          </a:p>
        </p:txBody>
      </p:sp>
      <p:grpSp>
        <p:nvGrpSpPr>
          <p:cNvPr id="76" name="Group 76"/>
          <p:cNvGrpSpPr/>
          <p:nvPr/>
        </p:nvGrpSpPr>
        <p:grpSpPr>
          <a:xfrm>
            <a:off x="5330408" y="3362100"/>
            <a:ext cx="128161" cy="128161"/>
            <a:chOff x="0" y="0"/>
            <a:chExt cx="812800" cy="812800"/>
          </a:xfrm>
        </p:grpSpPr>
        <p:sp>
          <p:nvSpPr>
            <p:cNvPr id="77" name="Freeform 7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TextBox 7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9" name="TextBox 79"/>
          <p:cNvSpPr txBox="1"/>
          <p:nvPr/>
        </p:nvSpPr>
        <p:spPr>
          <a:xfrm>
            <a:off x="5523921" y="3338439"/>
            <a:ext cx="960006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Personal Wins or Milestones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X (TWITTER) TWEETING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190696"/>
              </p:ext>
            </p:extLst>
          </p:nvPr>
        </p:nvGraphicFramePr>
        <p:xfrm>
          <a:off x="961902" y="1963296"/>
          <a:ext cx="5438899" cy="6143507"/>
        </p:xfrm>
        <a:graphic>
          <a:graphicData uri="http://schemas.openxmlformats.org/drawingml/2006/table">
            <a:tbl>
              <a:tblPr/>
              <a:tblGrid>
                <a:gridCol w="5289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8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9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9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93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26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99147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TWEET IDEA(S)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NEEDED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POLL?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EMOJIS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721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45572" y="1731620"/>
            <a:ext cx="807027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31560" y="1731620"/>
            <a:ext cx="807027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X (TWITTER) TWEETING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422968"/>
              </p:ext>
            </p:extLst>
          </p:nvPr>
        </p:nvGraphicFramePr>
        <p:xfrm>
          <a:off x="970066" y="1947482"/>
          <a:ext cx="5430735" cy="6159309"/>
        </p:xfrm>
        <a:graphic>
          <a:graphicData uri="http://schemas.openxmlformats.org/drawingml/2006/table">
            <a:tbl>
              <a:tblPr/>
              <a:tblGrid>
                <a:gridCol w="5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5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83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87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18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0689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TWEET IDEA(S)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NEEDED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POLL?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EMOJIS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53736" y="1715805"/>
            <a:ext cx="798863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23909" y="1715805"/>
            <a:ext cx="798863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616378" y="1037204"/>
            <a:ext cx="4082444" cy="703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SUCCESS TRACKER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515326"/>
              </p:ext>
            </p:extLst>
          </p:nvPr>
        </p:nvGraphicFramePr>
        <p:xfrm>
          <a:off x="894646" y="2069554"/>
          <a:ext cx="5506153" cy="1342157"/>
        </p:xfrm>
        <a:graphic>
          <a:graphicData uri="http://schemas.openxmlformats.org/drawingml/2006/table">
            <a:tbl>
              <a:tblPr/>
              <a:tblGrid>
                <a:gridCol w="718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89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82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9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7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16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4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997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33347"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# FOLLOWERS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+ / - PREV MONTH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 MOST POPULAR POSTS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TRAFFIC GENERATED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762">
                <a:tc rowSpan="5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FACEBOOK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762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FACEBOOK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762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FACEBOOK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762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FACEBOOK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762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FACEBOOK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894646" y="1848832"/>
            <a:ext cx="1696153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606674" y="1848832"/>
            <a:ext cx="1045998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4981604" y="2226412"/>
            <a:ext cx="158038" cy="138283"/>
            <a:chOff x="0" y="0"/>
            <a:chExt cx="812800" cy="711200"/>
          </a:xfrm>
        </p:grpSpPr>
        <p:sp>
          <p:nvSpPr>
            <p:cNvPr id="8" name="Freeform 8"/>
            <p:cNvSpPr/>
            <p:nvPr/>
          </p:nvSpPr>
          <p:spPr>
            <a:xfrm>
              <a:off x="-33680" y="-8369"/>
              <a:ext cx="854946" cy="719569"/>
            </a:xfrm>
            <a:custGeom>
              <a:avLst/>
              <a:gdLst/>
              <a:ahLst/>
              <a:cxnLst/>
              <a:rect l="l" t="t" r="r" b="b"/>
              <a:pathLst>
                <a:path w="854946" h="719569">
                  <a:moveTo>
                    <a:pt x="65903" y="121927"/>
                  </a:moveTo>
                  <a:cubicBezTo>
                    <a:pt x="0" y="230500"/>
                    <a:pt x="46429" y="336178"/>
                    <a:pt x="104776" y="392266"/>
                  </a:cubicBezTo>
                  <a:lnTo>
                    <a:pt x="445927" y="719569"/>
                  </a:lnTo>
                  <a:lnTo>
                    <a:pt x="779877" y="393436"/>
                  </a:lnTo>
                  <a:cubicBezTo>
                    <a:pt x="834145" y="333099"/>
                    <a:pt x="854946" y="269099"/>
                    <a:pt x="843393" y="197834"/>
                  </a:cubicBezTo>
                  <a:cubicBezTo>
                    <a:pt x="827435" y="99251"/>
                    <a:pt x="746197" y="22767"/>
                    <a:pt x="645842" y="11845"/>
                  </a:cubicBezTo>
                  <a:cubicBezTo>
                    <a:pt x="584292" y="5218"/>
                    <a:pt x="524835" y="22636"/>
                    <a:pt x="478430" y="61198"/>
                  </a:cubicBezTo>
                  <a:cubicBezTo>
                    <a:pt x="465940" y="71573"/>
                    <a:pt x="454776" y="83173"/>
                    <a:pt x="445047" y="95780"/>
                  </a:cubicBezTo>
                  <a:cubicBezTo>
                    <a:pt x="433503" y="81425"/>
                    <a:pt x="419967" y="68294"/>
                    <a:pt x="404657" y="56657"/>
                  </a:cubicBezTo>
                  <a:cubicBezTo>
                    <a:pt x="351294" y="16102"/>
                    <a:pt x="283367" y="0"/>
                    <a:pt x="218120" y="12523"/>
                  </a:cubicBezTo>
                  <a:cubicBezTo>
                    <a:pt x="156323" y="24461"/>
                    <a:pt x="100853" y="64323"/>
                    <a:pt x="65903" y="121927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22225"/>
              <a:ext cx="660400" cy="561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5199746" y="2216915"/>
            <a:ext cx="147388" cy="153330"/>
          </a:xfrm>
          <a:custGeom>
            <a:avLst/>
            <a:gdLst/>
            <a:ahLst/>
            <a:cxnLst/>
            <a:rect l="l" t="t" r="r" b="b"/>
            <a:pathLst>
              <a:path w="147388" h="153330">
                <a:moveTo>
                  <a:pt x="0" y="0"/>
                </a:moveTo>
                <a:lnTo>
                  <a:pt x="147389" y="0"/>
                </a:lnTo>
                <a:lnTo>
                  <a:pt x="147389" y="153330"/>
                </a:lnTo>
                <a:lnTo>
                  <a:pt x="0" y="15333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5454634" y="2207418"/>
            <a:ext cx="114419" cy="157277"/>
          </a:xfrm>
          <a:custGeom>
            <a:avLst/>
            <a:gdLst/>
            <a:ahLst/>
            <a:cxnLst/>
            <a:rect l="l" t="t" r="r" b="b"/>
            <a:pathLst>
              <a:path w="114419" h="157277">
                <a:moveTo>
                  <a:pt x="0" y="0"/>
                </a:moveTo>
                <a:lnTo>
                  <a:pt x="114419" y="0"/>
                </a:lnTo>
                <a:lnTo>
                  <a:pt x="114419" y="157277"/>
                </a:lnTo>
                <a:lnTo>
                  <a:pt x="0" y="1572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aphicFrame>
        <p:nvGraphicFramePr>
          <p:cNvPr id="12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35965"/>
              </p:ext>
            </p:extLst>
          </p:nvPr>
        </p:nvGraphicFramePr>
        <p:xfrm>
          <a:off x="902811" y="3612604"/>
          <a:ext cx="5497989" cy="1013115"/>
        </p:xfrm>
        <a:graphic>
          <a:graphicData uri="http://schemas.openxmlformats.org/drawingml/2006/table">
            <a:tbl>
              <a:tblPr/>
              <a:tblGrid>
                <a:gridCol w="708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6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7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4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1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44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88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02623">
                <a:tc rowSpan="5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X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X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X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X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X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042664"/>
              </p:ext>
            </p:extLst>
          </p:nvPr>
        </p:nvGraphicFramePr>
        <p:xfrm>
          <a:off x="902811" y="4793704"/>
          <a:ext cx="5497989" cy="1013115"/>
        </p:xfrm>
        <a:graphic>
          <a:graphicData uri="http://schemas.openxmlformats.org/drawingml/2006/table">
            <a:tbl>
              <a:tblPr/>
              <a:tblGrid>
                <a:gridCol w="708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6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7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4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1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44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88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02623">
                <a:tc rowSpan="5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INSTAGRAM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INSTAGRAM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INSTAGRAM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INSTAGRAM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INSTAGRAM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123010"/>
              </p:ext>
            </p:extLst>
          </p:nvPr>
        </p:nvGraphicFramePr>
        <p:xfrm>
          <a:off x="902811" y="5974804"/>
          <a:ext cx="5497989" cy="1013115"/>
        </p:xfrm>
        <a:graphic>
          <a:graphicData uri="http://schemas.openxmlformats.org/drawingml/2006/table">
            <a:tbl>
              <a:tblPr/>
              <a:tblGrid>
                <a:gridCol w="708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6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7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4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1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44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88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02623">
                <a:tc rowSpan="5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PINTEREST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PINTEREST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PINTEREST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PINTEREST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PINTEREST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008192"/>
              </p:ext>
            </p:extLst>
          </p:nvPr>
        </p:nvGraphicFramePr>
        <p:xfrm>
          <a:off x="902811" y="7155904"/>
          <a:ext cx="5497989" cy="1013115"/>
        </p:xfrm>
        <a:graphic>
          <a:graphicData uri="http://schemas.openxmlformats.org/drawingml/2006/table">
            <a:tbl>
              <a:tblPr/>
              <a:tblGrid>
                <a:gridCol w="708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6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7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4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1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44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88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02623">
                <a:tc rowSpan="5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YOUTUBE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YOUTUBE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YOUTUBE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YOUTUBE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2623">
                <a:tc vMerge="1"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YOUTUBE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45"/>
                        </a:lnSpc>
                        <a:defRPr/>
                      </a:pPr>
                      <a:r>
                        <a:rPr lang="en-US" sz="818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EVENT STRATEGY</a:t>
            </a:r>
          </a:p>
        </p:txBody>
      </p:sp>
      <p:sp>
        <p:nvSpPr>
          <p:cNvPr id="4" name="AutoShape 4"/>
          <p:cNvSpPr/>
          <p:nvPr/>
        </p:nvSpPr>
        <p:spPr>
          <a:xfrm>
            <a:off x="946818" y="182654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946818" y="1640376"/>
            <a:ext cx="158396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AutoShape 6"/>
          <p:cNvSpPr/>
          <p:nvPr/>
        </p:nvSpPr>
        <p:spPr>
          <a:xfrm>
            <a:off x="946818" y="311038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46818" y="3404796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AutoShape 8"/>
          <p:cNvSpPr/>
          <p:nvPr/>
        </p:nvSpPr>
        <p:spPr>
          <a:xfrm>
            <a:off x="946818" y="372681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946818" y="3193511"/>
            <a:ext cx="128161" cy="128161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46818" y="3490374"/>
            <a:ext cx="128161" cy="128161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46818" y="3822926"/>
            <a:ext cx="128161" cy="128161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3657600" y="3185072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657600" y="3493286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20"/>
          <p:cNvSpPr/>
          <p:nvPr/>
        </p:nvSpPr>
        <p:spPr>
          <a:xfrm>
            <a:off x="3657600" y="3814488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8"/>
                </a:lnTo>
                <a:lnTo>
                  <a:pt x="0" y="1450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TextBox 21"/>
          <p:cNvSpPr txBox="1"/>
          <p:nvPr/>
        </p:nvSpPr>
        <p:spPr>
          <a:xfrm>
            <a:off x="946818" y="292421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MY EVENT GOALS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657600" y="292421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sp>
        <p:nvSpPr>
          <p:cNvPr id="23" name="AutoShape 23"/>
          <p:cNvSpPr/>
          <p:nvPr/>
        </p:nvSpPr>
        <p:spPr>
          <a:xfrm>
            <a:off x="946818" y="4047200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Box 24"/>
          <p:cNvSpPr txBox="1"/>
          <p:nvPr/>
        </p:nvSpPr>
        <p:spPr>
          <a:xfrm>
            <a:off x="831273" y="1914003"/>
            <a:ext cx="5652655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TYPICAL SOCIAL MEDIA EVENT OBJECTIVES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903323" y="2326747"/>
            <a:ext cx="128161" cy="128161"/>
            <a:chOff x="0" y="0"/>
            <a:chExt cx="812800" cy="8128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1096837" y="2303085"/>
            <a:ext cx="1655080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Increase Brand Awareness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903323" y="2684656"/>
            <a:ext cx="128161" cy="128161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1096837" y="2660994"/>
            <a:ext cx="156629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Drive Event Attendance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2701345" y="2331358"/>
            <a:ext cx="128161" cy="128161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6" name="TextBox 36"/>
          <p:cNvSpPr txBox="1"/>
          <p:nvPr/>
        </p:nvSpPr>
        <p:spPr>
          <a:xfrm>
            <a:off x="2894859" y="2307697"/>
            <a:ext cx="1469588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Engage the Community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2701345" y="2689267"/>
            <a:ext cx="128161" cy="128161"/>
            <a:chOff x="0" y="0"/>
            <a:chExt cx="812800" cy="812800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0" name="TextBox 40"/>
          <p:cNvSpPr txBox="1"/>
          <p:nvPr/>
        </p:nvSpPr>
        <p:spPr>
          <a:xfrm>
            <a:off x="2894859" y="2665606"/>
            <a:ext cx="1469588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Generate Leads or Sales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4399083" y="2335969"/>
            <a:ext cx="128161" cy="128161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4" name="TextBox 44"/>
          <p:cNvSpPr txBox="1"/>
          <p:nvPr/>
        </p:nvSpPr>
        <p:spPr>
          <a:xfrm>
            <a:off x="4592597" y="2312308"/>
            <a:ext cx="1891330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Build Relationships with Influencers or Partners</a:t>
            </a:r>
          </a:p>
        </p:txBody>
      </p:sp>
      <p:grpSp>
        <p:nvGrpSpPr>
          <p:cNvPr id="45" name="Group 45"/>
          <p:cNvGrpSpPr/>
          <p:nvPr/>
        </p:nvGrpSpPr>
        <p:grpSpPr>
          <a:xfrm>
            <a:off x="4399083" y="2693878"/>
            <a:ext cx="128161" cy="128161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4592597" y="2670217"/>
            <a:ext cx="1891330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Collect Feedback and Insights</a:t>
            </a:r>
          </a:p>
        </p:txBody>
      </p:sp>
      <p:graphicFrame>
        <p:nvGraphicFramePr>
          <p:cNvPr id="49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603239"/>
              </p:ext>
            </p:extLst>
          </p:nvPr>
        </p:nvGraphicFramePr>
        <p:xfrm>
          <a:off x="887762" y="4461393"/>
          <a:ext cx="5480620" cy="3532914"/>
        </p:xfrm>
        <a:graphic>
          <a:graphicData uri="http://schemas.openxmlformats.org/drawingml/2006/table">
            <a:tbl>
              <a:tblPr/>
              <a:tblGrid>
                <a:gridCol w="24975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66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64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3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TYPES OF EVENTS I PLAN TO RUN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% OF MONTHLY EVENT BUDGET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POTENTIAL COSTS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2351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TOTAL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$</a:t>
                      </a: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0" name="TextBox 50"/>
          <p:cNvSpPr txBox="1"/>
          <p:nvPr/>
        </p:nvSpPr>
        <p:spPr>
          <a:xfrm>
            <a:off x="887762" y="4231639"/>
            <a:ext cx="5524115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TOTAL MONTHLY EVENT BUDGET: $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47646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EVENT PLANNER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59829" y="1955383"/>
            <a:ext cx="128161" cy="128161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831273" y="1594594"/>
            <a:ext cx="5652655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SOCIAL MEDIA EVENTS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53342" y="1931722"/>
            <a:ext cx="874586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Instagram Live Q&amp;A Sessions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859829" y="2342719"/>
            <a:ext cx="128161" cy="128161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053342" y="2319058"/>
            <a:ext cx="944521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Twitter/X Chats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1997201" y="1964606"/>
            <a:ext cx="128161" cy="128161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2190715" y="1940944"/>
            <a:ext cx="1413658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Facebook/Instagram Giveaways or Contests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1997201" y="2322515"/>
            <a:ext cx="128161" cy="128161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2190715" y="2298853"/>
            <a:ext cx="142483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Hashtag Campaigns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797886" y="2142990"/>
            <a:ext cx="1198772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Product Launches or Announcements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3604373" y="1964606"/>
            <a:ext cx="128161" cy="128161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3797886" y="1940944"/>
            <a:ext cx="127308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Influencer Takeovers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3604373" y="2166651"/>
            <a:ext cx="128161" cy="128161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5065931" y="1964606"/>
            <a:ext cx="128161" cy="128161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5259445" y="1940944"/>
            <a:ext cx="1224482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Virtual Conferences or Webinars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5070970" y="2338108"/>
            <a:ext cx="128161" cy="128161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6" name="TextBox 36"/>
          <p:cNvSpPr txBox="1"/>
          <p:nvPr/>
        </p:nvSpPr>
        <p:spPr>
          <a:xfrm>
            <a:off x="5268404" y="2319058"/>
            <a:ext cx="1215523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User-Generated Content Showcases</a:t>
            </a:r>
          </a:p>
        </p:txBody>
      </p:sp>
      <p:sp>
        <p:nvSpPr>
          <p:cNvPr id="37" name="AutoShape 37"/>
          <p:cNvSpPr/>
          <p:nvPr/>
        </p:nvSpPr>
        <p:spPr>
          <a:xfrm>
            <a:off x="946818" y="2849540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Box 38"/>
          <p:cNvSpPr txBox="1"/>
          <p:nvPr/>
        </p:nvSpPr>
        <p:spPr>
          <a:xfrm>
            <a:off x="946818" y="2893125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TYPE OF EVENT:</a:t>
            </a:r>
          </a:p>
        </p:txBody>
      </p:sp>
      <p:sp>
        <p:nvSpPr>
          <p:cNvPr id="39" name="AutoShape 39"/>
          <p:cNvSpPr/>
          <p:nvPr/>
        </p:nvSpPr>
        <p:spPr>
          <a:xfrm>
            <a:off x="946818" y="3107581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Box 40"/>
          <p:cNvSpPr txBox="1"/>
          <p:nvPr/>
        </p:nvSpPr>
        <p:spPr>
          <a:xfrm>
            <a:off x="946818" y="3153475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DATE: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3657600" y="3153475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TIME:</a:t>
            </a:r>
          </a:p>
        </p:txBody>
      </p:sp>
      <p:sp>
        <p:nvSpPr>
          <p:cNvPr id="42" name="AutoShape 42"/>
          <p:cNvSpPr/>
          <p:nvPr/>
        </p:nvSpPr>
        <p:spPr>
          <a:xfrm>
            <a:off x="946818" y="3365622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3" name="TextBox 43"/>
          <p:cNvSpPr txBox="1"/>
          <p:nvPr/>
        </p:nvSpPr>
        <p:spPr>
          <a:xfrm>
            <a:off x="946818" y="3660897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WHO TO INVITE:</a:t>
            </a:r>
          </a:p>
        </p:txBody>
      </p:sp>
      <p:sp>
        <p:nvSpPr>
          <p:cNvPr id="44" name="AutoShape 44"/>
          <p:cNvSpPr/>
          <p:nvPr/>
        </p:nvSpPr>
        <p:spPr>
          <a:xfrm>
            <a:off x="946818" y="4097319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5" name="AutoShape 45"/>
          <p:cNvSpPr/>
          <p:nvPr/>
        </p:nvSpPr>
        <p:spPr>
          <a:xfrm>
            <a:off x="946818" y="4419336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6" name="Group 46"/>
          <p:cNvGrpSpPr/>
          <p:nvPr/>
        </p:nvGrpSpPr>
        <p:grpSpPr>
          <a:xfrm>
            <a:off x="946818" y="3886034"/>
            <a:ext cx="128161" cy="128161"/>
            <a:chOff x="0" y="0"/>
            <a:chExt cx="812800" cy="812800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946818" y="4182896"/>
            <a:ext cx="128161" cy="128161"/>
            <a:chOff x="0" y="0"/>
            <a:chExt cx="812800" cy="812800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3658705" y="3886034"/>
            <a:ext cx="128161" cy="128161"/>
            <a:chOff x="0" y="0"/>
            <a:chExt cx="812800" cy="812800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3658705" y="4182896"/>
            <a:ext cx="128161" cy="128161"/>
            <a:chOff x="0" y="0"/>
            <a:chExt cx="812800" cy="812800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8" name="TextBox 58"/>
          <p:cNvSpPr txBox="1"/>
          <p:nvPr/>
        </p:nvSpPr>
        <p:spPr>
          <a:xfrm>
            <a:off x="946818" y="4783931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TOPIC(S):</a:t>
            </a:r>
          </a:p>
        </p:txBody>
      </p:sp>
      <p:sp>
        <p:nvSpPr>
          <p:cNvPr id="59" name="AutoShape 59"/>
          <p:cNvSpPr/>
          <p:nvPr/>
        </p:nvSpPr>
        <p:spPr>
          <a:xfrm>
            <a:off x="947923" y="5198993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0" name="AutoShape 60"/>
          <p:cNvSpPr/>
          <p:nvPr/>
        </p:nvSpPr>
        <p:spPr>
          <a:xfrm>
            <a:off x="947923" y="547767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61" name="Group 61"/>
          <p:cNvGrpSpPr/>
          <p:nvPr/>
        </p:nvGrpSpPr>
        <p:grpSpPr>
          <a:xfrm>
            <a:off x="947923" y="4987708"/>
            <a:ext cx="128161" cy="128161"/>
            <a:chOff x="0" y="0"/>
            <a:chExt cx="812800" cy="812800"/>
          </a:xfrm>
        </p:grpSpPr>
        <p:sp>
          <p:nvSpPr>
            <p:cNvPr id="62" name="Freeform 6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TextBox 6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4" name="Group 64"/>
          <p:cNvGrpSpPr/>
          <p:nvPr/>
        </p:nvGrpSpPr>
        <p:grpSpPr>
          <a:xfrm>
            <a:off x="947923" y="5284571"/>
            <a:ext cx="128161" cy="128161"/>
            <a:chOff x="0" y="0"/>
            <a:chExt cx="812800" cy="812800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7" name="Group 67"/>
          <p:cNvGrpSpPr/>
          <p:nvPr/>
        </p:nvGrpSpPr>
        <p:grpSpPr>
          <a:xfrm>
            <a:off x="3659809" y="4987708"/>
            <a:ext cx="128161" cy="128161"/>
            <a:chOff x="0" y="0"/>
            <a:chExt cx="812800" cy="812800"/>
          </a:xfrm>
        </p:grpSpPr>
        <p:sp>
          <p:nvSpPr>
            <p:cNvPr id="68" name="Freeform 6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TextBox 6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0" name="Group 70"/>
          <p:cNvGrpSpPr/>
          <p:nvPr/>
        </p:nvGrpSpPr>
        <p:grpSpPr>
          <a:xfrm>
            <a:off x="3659809" y="5284571"/>
            <a:ext cx="128161" cy="128161"/>
            <a:chOff x="0" y="0"/>
            <a:chExt cx="812800" cy="812800"/>
          </a:xfrm>
        </p:grpSpPr>
        <p:sp>
          <p:nvSpPr>
            <p:cNvPr id="71" name="Freeform 7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TextBox 7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3" name="TextBox 73"/>
          <p:cNvSpPr txBox="1"/>
          <p:nvPr/>
        </p:nvSpPr>
        <p:spPr>
          <a:xfrm>
            <a:off x="948475" y="5781616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QUESTIONS:</a:t>
            </a:r>
          </a:p>
        </p:txBody>
      </p:sp>
      <p:sp>
        <p:nvSpPr>
          <p:cNvPr id="74" name="AutoShape 74"/>
          <p:cNvSpPr/>
          <p:nvPr/>
        </p:nvSpPr>
        <p:spPr>
          <a:xfrm>
            <a:off x="949580" y="6196678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5" name="AutoShape 75"/>
          <p:cNvSpPr/>
          <p:nvPr/>
        </p:nvSpPr>
        <p:spPr>
          <a:xfrm>
            <a:off x="949580" y="6458042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76" name="Group 76"/>
          <p:cNvGrpSpPr/>
          <p:nvPr/>
        </p:nvGrpSpPr>
        <p:grpSpPr>
          <a:xfrm>
            <a:off x="949580" y="5985393"/>
            <a:ext cx="128161" cy="128161"/>
            <a:chOff x="0" y="0"/>
            <a:chExt cx="812800" cy="812800"/>
          </a:xfrm>
        </p:grpSpPr>
        <p:sp>
          <p:nvSpPr>
            <p:cNvPr id="77" name="Freeform 7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TextBox 7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9" name="Group 79"/>
          <p:cNvGrpSpPr/>
          <p:nvPr/>
        </p:nvGrpSpPr>
        <p:grpSpPr>
          <a:xfrm>
            <a:off x="949580" y="6282256"/>
            <a:ext cx="128161" cy="128161"/>
            <a:chOff x="0" y="0"/>
            <a:chExt cx="812800" cy="812800"/>
          </a:xfrm>
        </p:grpSpPr>
        <p:sp>
          <p:nvSpPr>
            <p:cNvPr id="80" name="Freeform 8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TextBox 8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2" name="Group 82"/>
          <p:cNvGrpSpPr/>
          <p:nvPr/>
        </p:nvGrpSpPr>
        <p:grpSpPr>
          <a:xfrm>
            <a:off x="3661466" y="5985393"/>
            <a:ext cx="128161" cy="128161"/>
            <a:chOff x="0" y="0"/>
            <a:chExt cx="812800" cy="812800"/>
          </a:xfrm>
        </p:grpSpPr>
        <p:sp>
          <p:nvSpPr>
            <p:cNvPr id="83" name="Freeform 8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TextBox 8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5" name="Group 85"/>
          <p:cNvGrpSpPr/>
          <p:nvPr/>
        </p:nvGrpSpPr>
        <p:grpSpPr>
          <a:xfrm>
            <a:off x="3661466" y="6282256"/>
            <a:ext cx="128161" cy="128161"/>
            <a:chOff x="0" y="0"/>
            <a:chExt cx="812800" cy="812800"/>
          </a:xfrm>
        </p:grpSpPr>
        <p:sp>
          <p:nvSpPr>
            <p:cNvPr id="86" name="Freeform 8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TextBox 8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88" name="TextBox 88"/>
          <p:cNvSpPr txBox="1"/>
          <p:nvPr/>
        </p:nvSpPr>
        <p:spPr>
          <a:xfrm>
            <a:off x="946818" y="3402856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GIVEAWAY?</a:t>
            </a:r>
          </a:p>
        </p:txBody>
      </p:sp>
      <p:sp>
        <p:nvSpPr>
          <p:cNvPr id="89" name="TextBox 89"/>
          <p:cNvSpPr txBox="1"/>
          <p:nvPr/>
        </p:nvSpPr>
        <p:spPr>
          <a:xfrm>
            <a:off x="3657600" y="3402856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EVENT HASHTAG:</a:t>
            </a:r>
          </a:p>
        </p:txBody>
      </p:sp>
      <p:sp>
        <p:nvSpPr>
          <p:cNvPr id="90" name="AutoShape 90"/>
          <p:cNvSpPr/>
          <p:nvPr/>
        </p:nvSpPr>
        <p:spPr>
          <a:xfrm>
            <a:off x="946818" y="361500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1" name="AutoShape 91"/>
          <p:cNvSpPr/>
          <p:nvPr/>
        </p:nvSpPr>
        <p:spPr>
          <a:xfrm>
            <a:off x="950684" y="4738038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2" name="Group 92"/>
          <p:cNvGrpSpPr/>
          <p:nvPr/>
        </p:nvGrpSpPr>
        <p:grpSpPr>
          <a:xfrm>
            <a:off x="950684" y="4501598"/>
            <a:ext cx="128161" cy="128161"/>
            <a:chOff x="0" y="0"/>
            <a:chExt cx="812800" cy="812800"/>
          </a:xfrm>
        </p:grpSpPr>
        <p:sp>
          <p:nvSpPr>
            <p:cNvPr id="93" name="Freeform 9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TextBox 9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95" name="Group 95"/>
          <p:cNvGrpSpPr/>
          <p:nvPr/>
        </p:nvGrpSpPr>
        <p:grpSpPr>
          <a:xfrm>
            <a:off x="3662571" y="4501598"/>
            <a:ext cx="128161" cy="128161"/>
            <a:chOff x="0" y="0"/>
            <a:chExt cx="812800" cy="812800"/>
          </a:xfrm>
        </p:grpSpPr>
        <p:sp>
          <p:nvSpPr>
            <p:cNvPr id="96" name="Freeform 9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TextBox 9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98" name="AutoShape 98"/>
          <p:cNvSpPr/>
          <p:nvPr/>
        </p:nvSpPr>
        <p:spPr>
          <a:xfrm>
            <a:off x="957671" y="5735723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9" name="Group 99"/>
          <p:cNvGrpSpPr/>
          <p:nvPr/>
        </p:nvGrpSpPr>
        <p:grpSpPr>
          <a:xfrm>
            <a:off x="957671" y="5542618"/>
            <a:ext cx="128161" cy="128161"/>
            <a:chOff x="0" y="0"/>
            <a:chExt cx="812800" cy="812800"/>
          </a:xfrm>
        </p:grpSpPr>
        <p:sp>
          <p:nvSpPr>
            <p:cNvPr id="100" name="Freeform 10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TextBox 10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02" name="Group 102"/>
          <p:cNvGrpSpPr/>
          <p:nvPr/>
        </p:nvGrpSpPr>
        <p:grpSpPr>
          <a:xfrm>
            <a:off x="3669558" y="5542618"/>
            <a:ext cx="128161" cy="128161"/>
            <a:chOff x="0" y="0"/>
            <a:chExt cx="812800" cy="812800"/>
          </a:xfrm>
        </p:grpSpPr>
        <p:sp>
          <p:nvSpPr>
            <p:cNvPr id="103" name="Freeform 10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TextBox 10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05" name="AutoShape 105"/>
          <p:cNvSpPr/>
          <p:nvPr/>
        </p:nvSpPr>
        <p:spPr>
          <a:xfrm>
            <a:off x="948475" y="6716090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06" name="Group 106"/>
          <p:cNvGrpSpPr/>
          <p:nvPr/>
        </p:nvGrpSpPr>
        <p:grpSpPr>
          <a:xfrm>
            <a:off x="948475" y="6540303"/>
            <a:ext cx="128161" cy="128161"/>
            <a:chOff x="0" y="0"/>
            <a:chExt cx="812800" cy="812800"/>
          </a:xfrm>
        </p:grpSpPr>
        <p:sp>
          <p:nvSpPr>
            <p:cNvPr id="107" name="Freeform 10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TextBox 10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09" name="Group 109"/>
          <p:cNvGrpSpPr/>
          <p:nvPr/>
        </p:nvGrpSpPr>
        <p:grpSpPr>
          <a:xfrm>
            <a:off x="3660362" y="6540303"/>
            <a:ext cx="128161" cy="128161"/>
            <a:chOff x="0" y="0"/>
            <a:chExt cx="812800" cy="812800"/>
          </a:xfrm>
        </p:grpSpPr>
        <p:sp>
          <p:nvSpPr>
            <p:cNvPr id="110" name="Freeform 1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TextBox 1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12" name="TextBox 112"/>
          <p:cNvSpPr txBox="1"/>
          <p:nvPr/>
        </p:nvSpPr>
        <p:spPr>
          <a:xfrm>
            <a:off x="958224" y="6761983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VIDEO AND/OR GRAPHICS NEEDED:</a:t>
            </a:r>
          </a:p>
        </p:txBody>
      </p:sp>
      <p:sp>
        <p:nvSpPr>
          <p:cNvPr id="113" name="AutoShape 113"/>
          <p:cNvSpPr/>
          <p:nvPr/>
        </p:nvSpPr>
        <p:spPr>
          <a:xfrm>
            <a:off x="959328" y="717704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4" name="AutoShape 114"/>
          <p:cNvSpPr/>
          <p:nvPr/>
        </p:nvSpPr>
        <p:spPr>
          <a:xfrm>
            <a:off x="959328" y="7438409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15" name="Group 115"/>
          <p:cNvGrpSpPr/>
          <p:nvPr/>
        </p:nvGrpSpPr>
        <p:grpSpPr>
          <a:xfrm>
            <a:off x="959328" y="6965760"/>
            <a:ext cx="128161" cy="128161"/>
            <a:chOff x="0" y="0"/>
            <a:chExt cx="812800" cy="812800"/>
          </a:xfrm>
        </p:grpSpPr>
        <p:sp>
          <p:nvSpPr>
            <p:cNvPr id="116" name="Freeform 1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TextBox 11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8" name="Group 118"/>
          <p:cNvGrpSpPr/>
          <p:nvPr/>
        </p:nvGrpSpPr>
        <p:grpSpPr>
          <a:xfrm>
            <a:off x="959328" y="7262623"/>
            <a:ext cx="128161" cy="128161"/>
            <a:chOff x="0" y="0"/>
            <a:chExt cx="812800" cy="812800"/>
          </a:xfrm>
        </p:grpSpPr>
        <p:sp>
          <p:nvSpPr>
            <p:cNvPr id="119" name="Freeform 1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TextBox 12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21" name="Group 121"/>
          <p:cNvGrpSpPr/>
          <p:nvPr/>
        </p:nvGrpSpPr>
        <p:grpSpPr>
          <a:xfrm>
            <a:off x="3671215" y="6965760"/>
            <a:ext cx="128161" cy="128161"/>
            <a:chOff x="0" y="0"/>
            <a:chExt cx="812800" cy="812800"/>
          </a:xfrm>
        </p:grpSpPr>
        <p:sp>
          <p:nvSpPr>
            <p:cNvPr id="122" name="Freeform 1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TextBox 12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24" name="Group 124"/>
          <p:cNvGrpSpPr/>
          <p:nvPr/>
        </p:nvGrpSpPr>
        <p:grpSpPr>
          <a:xfrm>
            <a:off x="3671215" y="7262623"/>
            <a:ext cx="128161" cy="128161"/>
            <a:chOff x="0" y="0"/>
            <a:chExt cx="812800" cy="812800"/>
          </a:xfrm>
        </p:grpSpPr>
        <p:sp>
          <p:nvSpPr>
            <p:cNvPr id="125" name="Freeform 1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TextBox 1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27" name="AutoShape 127"/>
          <p:cNvSpPr/>
          <p:nvPr/>
        </p:nvSpPr>
        <p:spPr>
          <a:xfrm>
            <a:off x="958224" y="769645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28" name="Group 128"/>
          <p:cNvGrpSpPr/>
          <p:nvPr/>
        </p:nvGrpSpPr>
        <p:grpSpPr>
          <a:xfrm>
            <a:off x="958224" y="7520670"/>
            <a:ext cx="128161" cy="128161"/>
            <a:chOff x="0" y="0"/>
            <a:chExt cx="812800" cy="812800"/>
          </a:xfrm>
        </p:grpSpPr>
        <p:sp>
          <p:nvSpPr>
            <p:cNvPr id="129" name="Freeform 12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TextBox 13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31" name="Group 131"/>
          <p:cNvGrpSpPr/>
          <p:nvPr/>
        </p:nvGrpSpPr>
        <p:grpSpPr>
          <a:xfrm>
            <a:off x="3670110" y="7520670"/>
            <a:ext cx="128161" cy="128161"/>
            <a:chOff x="0" y="0"/>
            <a:chExt cx="812800" cy="812800"/>
          </a:xfrm>
        </p:grpSpPr>
        <p:sp>
          <p:nvSpPr>
            <p:cNvPr id="132" name="Freeform 13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TextBox 13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34" name="TextBox 134"/>
          <p:cNvSpPr txBox="1"/>
          <p:nvPr/>
        </p:nvSpPr>
        <p:spPr>
          <a:xfrm>
            <a:off x="950684" y="7802929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OTHER:</a:t>
            </a:r>
          </a:p>
        </p:txBody>
      </p:sp>
      <p:sp>
        <p:nvSpPr>
          <p:cNvPr id="135" name="AutoShape 135"/>
          <p:cNvSpPr/>
          <p:nvPr/>
        </p:nvSpPr>
        <p:spPr>
          <a:xfrm>
            <a:off x="951789" y="8123603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6" name="AutoShape 136"/>
          <p:cNvSpPr/>
          <p:nvPr/>
        </p:nvSpPr>
        <p:spPr>
          <a:xfrm>
            <a:off x="951789" y="838496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aphicFrame>
        <p:nvGraphicFramePr>
          <p:cNvPr id="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088301"/>
              </p:ext>
            </p:extLst>
          </p:nvPr>
        </p:nvGraphicFramePr>
        <p:xfrm>
          <a:off x="1087424" y="1987160"/>
          <a:ext cx="5140351" cy="6104916"/>
        </p:xfrm>
        <a:graphic>
          <a:graphicData uri="http://schemas.openxmlformats.org/drawingml/2006/table">
            <a:tbl>
              <a:tblPr/>
              <a:tblGrid>
                <a:gridCol w="7461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4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8632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Photo-Related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#PhotoOfTheDay #InstaPhoto #PhotographyLovers #CaptureTheMoment</a:t>
                      </a:r>
                      <a:endParaRPr lang="en-US" sz="1100"/>
                    </a:p>
                    <a:p>
                      <a:pPr algn="l">
                        <a:lnSpc>
                          <a:spcPts val="1272"/>
                        </a:lnSpc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#IGPhotography #SnapShot #PicOfTheDay #JustGoShoot #VisualsOfLife</a:t>
                      </a:r>
                    </a:p>
                    <a:p>
                      <a:pPr algn="l">
                        <a:lnSpc>
                          <a:spcPts val="1272"/>
                        </a:lnSpc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#CanonPhotography (or swap with #NikonPhotography / #iPhonePhotography based on your gear) #LensCulture #Shutterbugs #PhotographyDaily #CreativePhotography #ThroughTheLens</a:t>
                      </a:r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8632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Holiday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HappyHolidays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HolidayVibes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HolidaySeason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TisTheSeason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MerryAndBright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HolidayMagic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FestiveFeels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HolidayCheer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HomeForTheHolidays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WinterWonderland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DeckTheHalls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ChristmasCountdown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(or swap with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HolidayCountdown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)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HolidaysAtHome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CelebrateTheSeason</a:t>
                      </a:r>
                      <a:r>
                        <a:rPr lang="en-US" sz="909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#</a:t>
                      </a:r>
                      <a:r>
                        <a:rPr lang="en-US" sz="909" dirty="0" err="1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SeasonalVibes</a:t>
                      </a:r>
                      <a:endParaRPr lang="en-US" sz="1100" dirty="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9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Food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#Foodie #FoodLover #InstaFood #FoodPhotography #Yummy #Delicious #Foodstagram #FoodPorn #Tasty #HomeCooking #FoodieGram #EatGoodFeelGood #FoodHeaven #WhatIEat #NomNomNom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6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Seasons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#SeasonsOfLife #HelloSpring / #SpringVibes #SummerDays / #HelloSummer #AutumnVibes / #FallFeels #WinterWonderland #SeasonalVibes #ChangingSeasons #SeasonalStyle #SeasonalEats #SeasonalDecor #SeasonalLiving #InSeason #LoveTheSeasons #NaturePerfection #FourSeasons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9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Hot Trends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#TrendingNow #HotRightNow #Viral #MustSee #TrendAlert #WhatsHot #InTheKnow #OnTrend #ThisIsTrending #PopCulture #LatestTrend #InternetGold #SocialMediaBuzz #BreakingTheInternet #TrendingTopic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96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Nature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#NatureLovers #GetOutside #MotherNature #NaturePhotography #IntoTheWild #WildernessCulture #EarthFocus #NatureIsAwesome #ExploreNature #NatureVibes #StayAndWander #ScenicViews #OurPlanetDaily #NaturesBeauty</a:t>
                      </a:r>
                      <a:endParaRPr lang="en-US" sz="1100"/>
                    </a:p>
                    <a:p>
                      <a:pPr algn="l">
                        <a:lnSpc>
                          <a:spcPts val="1272"/>
                        </a:lnSpc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#GoExplore</a:t>
                      </a:r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19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Everything Else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#LifeLately #GoodVibesOnly #DailyInspo #DoWhatYouLove #LiveAuthentic #InspoDaily #Vibes #LoveThis #MyLifeMyWay #ContentCreator #JustBecause #Aesthetic #HappyMoments #ForTheGram #DailyPost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19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Related To My Business</a:t>
                      </a:r>
                      <a:endParaRPr lang="en-US" sz="110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43295" marR="43295" marT="43295" marB="4329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TextBox 4"/>
          <p:cNvSpPr txBox="1"/>
          <p:nvPr/>
        </p:nvSpPr>
        <p:spPr>
          <a:xfrm>
            <a:off x="731520" y="1488902"/>
            <a:ext cx="5852160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HASHTAGS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31520" y="105192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HASHTAG PLANNER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EVENT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545461"/>
              </p:ext>
            </p:extLst>
          </p:nvPr>
        </p:nvGraphicFramePr>
        <p:xfrm>
          <a:off x="953737" y="1947482"/>
          <a:ext cx="5447063" cy="5977328"/>
        </p:xfrm>
        <a:graphic>
          <a:graphicData uri="http://schemas.openxmlformats.org/drawingml/2006/table">
            <a:tbl>
              <a:tblPr/>
              <a:tblGrid>
                <a:gridCol w="580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5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05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206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SOCIAL MEDIA SITE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EVENT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355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53736" y="1715805"/>
            <a:ext cx="1304411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665764" y="1715805"/>
            <a:ext cx="1134836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223212" y="1034049"/>
            <a:ext cx="4868777" cy="703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EVENT SUCCESS TRACKER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765720"/>
              </p:ext>
            </p:extLst>
          </p:nvPr>
        </p:nvGraphicFramePr>
        <p:xfrm>
          <a:off x="961902" y="2026555"/>
          <a:ext cx="5438898" cy="6083387"/>
        </p:xfrm>
        <a:graphic>
          <a:graphicData uri="http://schemas.openxmlformats.org/drawingml/2006/table">
            <a:tbl>
              <a:tblPr/>
              <a:tblGrid>
                <a:gridCol w="1670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72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90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84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5561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EVENT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#ATTENDEES/</a:t>
                      </a:r>
                      <a:endParaRPr lang="en-US" sz="1100"/>
                    </a:p>
                    <a:p>
                      <a:pPr algn="ctr">
                        <a:lnSpc>
                          <a:spcPts val="1272"/>
                        </a:lnSpc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RESPONDENTS</a:t>
                      </a:r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COST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# SALES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TRAFFIC GENERATED</a:t>
                      </a: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808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9525" marR="9525" marT="9525" marB="9525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45572" y="1752600"/>
            <a:ext cx="730827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657600" y="1752600"/>
            <a:ext cx="730827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207290" y="2280093"/>
            <a:ext cx="4728168" cy="56171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New Year’s resolutions or bucket list – ask followers to share theirs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Repost a 30-Day Fitness Challenge (credit the source) – #FitnessGoals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motivational quote about fresh starts – #FreshStart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keto or healthy recipe – #WeightLossTips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 trivia question – #NationalTriviaDay (Jan 4)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photo of outdoor winter fun (sledding, skiing, snowball fights) – #WinterFun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sunrise or sunset photo – #WinterSun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cozy or tropical drink recipe – #WinterDrinks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collage of favorite travel items – #NationalShopForTravelDay (Jan 9)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lively local scene (ice rink, park, etc.) – #SundayAfternoon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cute pic of your pet in winter gear – #DressUpYourPetDay (Jan 14)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celebrity in a cool hat – #NationalHatDay (Jan 15)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mac &amp; cheese recipe – #NationalCheeseLoversDay (Jan 20)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cute photo of people or animals hugging – #NationalHuggingDay (Jan 21)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What's your favorite type of pie? – #NationalPieDay (Jan 23)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Compliment another local or non-competing business – #NationalComplimentDay (Jan 24)</a:t>
            </a:r>
          </a:p>
          <a:p>
            <a:pPr algn="l">
              <a:lnSpc>
                <a:spcPts val="1636"/>
              </a:lnSpc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artwork or artist – #InspireYourHeartWithArtDay (Jan 31)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978280" y="2360797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45047" y="1037204"/>
            <a:ext cx="5838633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31273" y="1618250"/>
            <a:ext cx="5652655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JANUARY IDEAS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978280" y="2748885"/>
            <a:ext cx="129278" cy="129278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78280" y="3202397"/>
            <a:ext cx="129278" cy="129278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78280" y="3392111"/>
            <a:ext cx="129278" cy="129278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978280" y="3582003"/>
            <a:ext cx="129278" cy="129278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78280" y="3822560"/>
            <a:ext cx="129278" cy="129278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978280" y="4211610"/>
            <a:ext cx="129278" cy="129278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978280" y="4411880"/>
            <a:ext cx="129278" cy="129278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978280" y="4632551"/>
            <a:ext cx="129278" cy="129278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978280" y="5047843"/>
            <a:ext cx="129278" cy="129278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978280" y="5246393"/>
            <a:ext cx="129278" cy="129278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978280" y="5670080"/>
            <a:ext cx="129278" cy="129278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978280" y="5868631"/>
            <a:ext cx="129278" cy="129278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978280" y="6300976"/>
            <a:ext cx="129278" cy="129278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978280" y="6716004"/>
            <a:ext cx="129278" cy="129278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978280" y="7131032"/>
            <a:ext cx="129278" cy="129278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978280" y="7546060"/>
            <a:ext cx="129278" cy="129278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60283" y="2289618"/>
            <a:ext cx="5423645" cy="6296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heart-healthy recipes – #HeartHealthMonth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Black creator, business, or story – #BlackHistoryMonth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about love or self-care – #MondayMotivation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cozy winter morning routine – #WinterVibes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their favorite romantic movie – #ValentinesDayCountdown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funny Valentine’s meme or card – #ValentinesHumor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local chocolate shop – #ValentinesTreats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your pet with hearts or in red/pink – #LoveYourPet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Chocolate or flowers? – #ValentinesPoll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sweet or silly couple photo (or friendship photo) – #GalentinesDay (Feb 13)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self-love or self-care idea – #SelfLove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favorite romantic meal recipe – #ValentinesDinner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random act of kindness idea – #RandomActsofKindnessDay (Feb 17)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how they show love to themselves – #SelfCareSunday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to a favorite winter trip – #ThrowbackThursday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quote or post about embracing uniqueness – #LoveYourself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team or employee appreciation shout-out – #ThankfulThursday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your favorite book or podcast about love, life, or growth – #FebruaryReads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a customer or follower with a shoutout – #FanFeature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photo of your workspace decorated for Valentine’s Day – #FestiveOffice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favorite pancake recipe – #NationalPancakeDay (Feb 25, 2025)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cute animal photo to celebrate love in all forms – #CutenessOverload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Talk about your favorite way to relax or recharge – #WellnessWednesday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a list of "5 Things I Love Right Now" – and ask followers to do the same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funny winter “I’m over this weather” meme – #WinterMood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creative Valentine's Day DIY or craft idea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poll: Coffee date or dinner date?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Leap Day (Feb 29, if applicable) – Share a quirky fun fact or bonus content!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endParaRPr lang="en-US" sz="109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831273" y="2352138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31520" y="1646825"/>
            <a:ext cx="5852160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FEBRUARY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31273" y="2523748"/>
            <a:ext cx="129278" cy="12927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31273" y="2720373"/>
            <a:ext cx="129278" cy="12927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31273" y="2911629"/>
            <a:ext cx="129278" cy="12927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31273" y="3293190"/>
            <a:ext cx="129278" cy="12927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31273" y="3483082"/>
            <a:ext cx="129278" cy="12927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31273" y="3672973"/>
            <a:ext cx="129278" cy="12927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31273" y="3871523"/>
            <a:ext cx="129278" cy="12927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831273" y="4061415"/>
            <a:ext cx="129278" cy="129278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31273" y="4450465"/>
            <a:ext cx="129278" cy="129278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831273" y="4623038"/>
            <a:ext cx="129278" cy="129278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831273" y="4821589"/>
            <a:ext cx="129278" cy="129278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831273" y="5020139"/>
            <a:ext cx="129278" cy="129278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831273" y="5201376"/>
            <a:ext cx="129278" cy="129278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831273" y="5591025"/>
            <a:ext cx="129278" cy="129278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831273" y="5772257"/>
            <a:ext cx="129278" cy="129278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831273" y="3103299"/>
            <a:ext cx="129278" cy="129278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831273" y="5392475"/>
            <a:ext cx="129278" cy="129278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9" name="TextBox 59"/>
          <p:cNvSpPr txBox="1"/>
          <p:nvPr/>
        </p:nvSpPr>
        <p:spPr>
          <a:xfrm>
            <a:off x="731520" y="1042399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831273" y="6152649"/>
            <a:ext cx="129278" cy="129278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831273" y="6343149"/>
            <a:ext cx="129278" cy="129278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831273" y="6740858"/>
            <a:ext cx="129278" cy="129278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831273" y="6913431"/>
            <a:ext cx="129278" cy="129278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831273" y="7111982"/>
            <a:ext cx="129278" cy="129278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831273" y="7293214"/>
            <a:ext cx="129278" cy="129278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831273" y="7491765"/>
            <a:ext cx="129278" cy="129278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831273" y="7672997"/>
            <a:ext cx="129278" cy="129278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831273" y="7871547"/>
            <a:ext cx="129278" cy="129278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831273" y="8052780"/>
            <a:ext cx="129278" cy="129278"/>
            <a:chOff x="0" y="0"/>
            <a:chExt cx="812800" cy="812800"/>
          </a:xfrm>
        </p:grpSpPr>
        <p:sp>
          <p:nvSpPr>
            <p:cNvPr id="88" name="Freeform 8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Box 8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60283" y="2289618"/>
            <a:ext cx="5423645" cy="61063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monthly goals or intentions – #HelloMarch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spring cleaning tip or checklist – #SpringCleaning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woman you admire – #WomensHistoryMonth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quote by a famous woman – #MotivationMonday or #WomensHistoryMonth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green-themed recipes – #MarchEats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something blooming or spring-related – #SignsOfSpring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behind-the-scenes of your workspace – #WorkWednesday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Are you Team Spring or still loving Winter?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 fact about your industry – #FunFactFriday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book or podcast – #MarchReads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Promote a product or service with a spring discount – #SpringSale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self-care or wellness tip – #SelfCareSundayPost a “this or that” poll (e.g., coffee vs. tea, beach vs. mountains)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green outfit or accessory – #StPatricksDay (Mar 17)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lucky charm or superstition story – #LuckyVibes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rainbow-themed photo or product – #PotOfGold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a pet in green or with shamrocks – #StPatricksDayPets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the first day of spring (Mar 19, 2025) – #SpringEquinox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your favorite women-owned business – #WomensHistoryMonth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spring recipe (salad, smoothie, etc.) – #FreshEats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March Madness-style bracket (favorite snacks, movies, etc.) – #MarchMadness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quote about renewal or growth – #SpringVibes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user-generated photo or testimonial – #FanFeature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Offer a spring cleaning giveaway or contest – #Giveaway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to your favorite spring memory – #ThrowbackThursday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your followers what they’re looking forward to this spring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#InternationalWomensDay (Mar 8) – share a personal story or team tribute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End the month with a gratitude post – what went well in March?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endParaRPr lang="en-US" sz="109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831273" y="2352138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31520" y="1615614"/>
            <a:ext cx="5852160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MARCH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31273" y="2541067"/>
            <a:ext cx="129278" cy="12927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31273" y="2920495"/>
            <a:ext cx="129278" cy="12927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31273" y="3299924"/>
            <a:ext cx="129278" cy="12927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31273" y="3688366"/>
            <a:ext cx="129278" cy="12927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31273" y="3869598"/>
            <a:ext cx="129278" cy="12927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31273" y="4068148"/>
            <a:ext cx="129278" cy="12927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31273" y="4258040"/>
            <a:ext cx="129278" cy="12927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831273" y="4442722"/>
            <a:ext cx="129278" cy="129278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31273" y="4632614"/>
            <a:ext cx="129278" cy="129278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831273" y="5021664"/>
            <a:ext cx="129278" cy="129278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831273" y="5211555"/>
            <a:ext cx="129278" cy="129278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831273" y="5401447"/>
            <a:ext cx="129278" cy="129278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831273" y="5582975"/>
            <a:ext cx="129278" cy="129278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831273" y="5772866"/>
            <a:ext cx="129278" cy="129278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831273" y="5962757"/>
            <a:ext cx="129278" cy="129278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831273" y="3489815"/>
            <a:ext cx="129278" cy="129278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731520" y="1042399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57" name="Group 57"/>
          <p:cNvGrpSpPr/>
          <p:nvPr/>
        </p:nvGrpSpPr>
        <p:grpSpPr>
          <a:xfrm>
            <a:off x="831273" y="2737277"/>
            <a:ext cx="129278" cy="129278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831273" y="6152741"/>
            <a:ext cx="129278" cy="129278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831273" y="6341347"/>
            <a:ext cx="129278" cy="129278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831273" y="6730397"/>
            <a:ext cx="129278" cy="129278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831273" y="6924310"/>
            <a:ext cx="129278" cy="129278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831273" y="7112916"/>
            <a:ext cx="129278" cy="129278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831273" y="7301521"/>
            <a:ext cx="129278" cy="129278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831273" y="7498700"/>
            <a:ext cx="129278" cy="129278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831273" y="7687306"/>
            <a:ext cx="129278" cy="129278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831273" y="8076356"/>
            <a:ext cx="129278" cy="129278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60283" y="2289618"/>
            <a:ext cx="5423645" cy="61063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monthly goals – #HelloApril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 April Fools' Day joke or prank – #AprilFools (Apr 1)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springtime photos (flowers, sunshine, nature) – #SpringVibes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favorite book for #NationalLibraryWeek (Apr 6–12)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– #MondayMotivation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your team or business wins so far – #WinsWednesday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What’s your favorite spring activity?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an Earth Month eco-friendly tip – #EarthMonth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healthy spring recipe (salads, smoothies, light meals) – #SpringEats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outdoor workout or walk spot – #WellnessWednesday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cute pet enjoying springtime – #PetsofInstagram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flower – #SpringBloom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behind-the-scenes of spring cleaning or organizing – #SpringCleaning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a poll: Tulips or Daffodils?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small/local business you love – #SupportLocal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#NationalPetDay (Apr 11) with a cute pet pic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quote about growth or change – #SpringQuotes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spring break photo – #TBT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an Easter or spring-themed giveaway – #Giveaway (Easter is Apr 20 in 2025)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an Easter brunch recipe or table setup – #EasterVibes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creative DIY or craft idea – #DIYSpring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about #EarthDay (Apr 22) – share how you or your biz helps the planet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#AdministrativeProfessionalsDay (Apr 23) – show appreciation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rainy day activity – #AprilShowers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spring fashion must-haves – #SpringStyle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fun fact related to your niche – #FunFactFriday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customer or client story – #TestimonialTuesday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“this or that” (picnic or hike, tea or lemonade, etc.) – #Engage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what’s on their spring bucket list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reflection on the month: What did you learn or love in April?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endParaRPr lang="en-US" sz="109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831273" y="2352138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31520" y="1627775"/>
            <a:ext cx="5852160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APRIL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31273" y="2532407"/>
            <a:ext cx="129278" cy="12927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31273" y="2725666"/>
            <a:ext cx="129278" cy="12927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31273" y="2924216"/>
            <a:ext cx="129278" cy="12927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31273" y="3295340"/>
            <a:ext cx="129278" cy="12927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31273" y="3481563"/>
            <a:ext cx="129278" cy="12927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31273" y="3688773"/>
            <a:ext cx="129278" cy="12927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31273" y="3870005"/>
            <a:ext cx="129278" cy="12927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831273" y="4059896"/>
            <a:ext cx="129278" cy="129278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31273" y="4241129"/>
            <a:ext cx="129278" cy="129278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831273" y="4448338"/>
            <a:ext cx="129278" cy="129278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831273" y="4629570"/>
            <a:ext cx="129278" cy="129278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831273" y="4825364"/>
            <a:ext cx="129278" cy="129278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831273" y="5015255"/>
            <a:ext cx="129278" cy="129278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831273" y="5196487"/>
            <a:ext cx="129278" cy="129278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831273" y="3114107"/>
            <a:ext cx="129278" cy="129278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3" name="TextBox 53"/>
          <p:cNvSpPr txBox="1"/>
          <p:nvPr/>
        </p:nvSpPr>
        <p:spPr>
          <a:xfrm>
            <a:off x="731520" y="1042399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831273" y="5386379"/>
            <a:ext cx="129278" cy="129278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831273" y="5576270"/>
            <a:ext cx="129278" cy="129278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831273" y="5774820"/>
            <a:ext cx="129278" cy="129278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831273" y="6155212"/>
            <a:ext cx="129278" cy="129278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831273" y="6343733"/>
            <a:ext cx="129278" cy="129278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831273" y="6533624"/>
            <a:ext cx="129278" cy="129278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831273" y="6732175"/>
            <a:ext cx="129278" cy="129278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831273" y="6922364"/>
            <a:ext cx="129278" cy="129278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831273" y="7111725"/>
            <a:ext cx="129278" cy="129278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831273" y="7301087"/>
            <a:ext cx="129278" cy="129278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831273" y="7490448"/>
            <a:ext cx="129278" cy="129278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831273" y="7679810"/>
            <a:ext cx="129278" cy="129278"/>
            <a:chOff x="0" y="0"/>
            <a:chExt cx="812800" cy="812800"/>
          </a:xfrm>
        </p:grpSpPr>
        <p:sp>
          <p:nvSpPr>
            <p:cNvPr id="88" name="Freeform 8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Box 8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90" name="Group 90"/>
          <p:cNvGrpSpPr/>
          <p:nvPr/>
        </p:nvGrpSpPr>
        <p:grpSpPr>
          <a:xfrm>
            <a:off x="831273" y="7869171"/>
            <a:ext cx="129278" cy="129278"/>
            <a:chOff x="0" y="0"/>
            <a:chExt cx="812800" cy="812800"/>
          </a:xfrm>
        </p:grpSpPr>
        <p:sp>
          <p:nvSpPr>
            <p:cNvPr id="91" name="Freeform 9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TextBox 9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93" name="Group 93"/>
          <p:cNvGrpSpPr/>
          <p:nvPr/>
        </p:nvGrpSpPr>
        <p:grpSpPr>
          <a:xfrm>
            <a:off x="831273" y="8076231"/>
            <a:ext cx="129278" cy="129278"/>
            <a:chOff x="0" y="0"/>
            <a:chExt cx="812800" cy="812800"/>
          </a:xfrm>
        </p:grpSpPr>
        <p:sp>
          <p:nvSpPr>
            <p:cNvPr id="94" name="Freeform 9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TextBox 9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60283" y="2289618"/>
            <a:ext cx="5423645" cy="64873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goals or focus for the month – #HelloMay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spring quote or affirmation – #MondayMotivation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photo of flowers blooming in your area – #MayFlowers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your mom or ask followers to share theirs – #MothersDay 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(May 11, 2025)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woman who inspires you – #WomanCrushWednesday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behind-the-scenes of your workspace or life – #BTS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mental health tip or resource – #MentalHealthAwarenessMonth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sunny spring recipe (smoothie bowl, salad, grilled veggies) – #FreshEats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Ask: What’s your favorite way to relax in spring? – #SelfCare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Ice cream or frozen yogurt?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a customer or team member – #FeatureFriday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outdoor activity – #SpringVibes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to a great spring memory – #ThrowbackThursday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small business you love – #SupportSmallBusiness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flat lay of your spring essentials – #FlatLayFriday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Teacher Appreciation Week (May 5–9) – thank a teacher!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something calming or mindful – #WellnessWednesday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book or podcast you’re loving – #MayReads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quote about growth or transformation – #SpringGrowth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to drop their favorite flower emoji 🌷🌻🌼 – #FlowerPower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fun fact or trivia about your niche – #FunFactFriday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picnic setup or idea – #PicnicSeason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plant or garden tips – #PlantParenthood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Talk about a personal or business milestone – #Celebrate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something red, white, and blue for Memorial Day – #MemorialDay 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(May 26, 2025)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gratitude list or ask followers what they’re grateful for – #Gratitude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checklist: “Things to Do This Spring” – #SpringChecklist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Mountains or beach for summer trips? – #TravelTuesday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Reflect on the month: wins, lessons, and what you’re excited for in June – #MonthInReview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endParaRPr lang="en-US" sz="109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831273" y="2352138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31520" y="1646825"/>
            <a:ext cx="5852160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MAY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31273" y="2549726"/>
            <a:ext cx="129278" cy="12927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31273" y="2725666"/>
            <a:ext cx="129278" cy="12927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31273" y="2924216"/>
            <a:ext cx="129278" cy="12927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31273" y="3482172"/>
            <a:ext cx="129278" cy="12927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31273" y="3680722"/>
            <a:ext cx="129278" cy="12927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31273" y="3870614"/>
            <a:ext cx="129278" cy="12927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31273" y="4250396"/>
            <a:ext cx="129278" cy="12927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831273" y="4440288"/>
            <a:ext cx="129278" cy="129278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31273" y="4630179"/>
            <a:ext cx="129278" cy="129278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831273" y="4820070"/>
            <a:ext cx="129278" cy="129278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831273" y="5018621"/>
            <a:ext cx="129278" cy="129278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831273" y="5208512"/>
            <a:ext cx="129278" cy="129278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831273" y="6534343"/>
            <a:ext cx="129278" cy="129278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831273" y="3292280"/>
            <a:ext cx="129278" cy="129278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731520" y="1042399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51" name="Group 51"/>
          <p:cNvGrpSpPr/>
          <p:nvPr/>
        </p:nvGrpSpPr>
        <p:grpSpPr>
          <a:xfrm>
            <a:off x="831273" y="5392475"/>
            <a:ext cx="129278" cy="129278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831273" y="5587823"/>
            <a:ext cx="129278" cy="129278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831273" y="5786373"/>
            <a:ext cx="129278" cy="129278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831273" y="5974766"/>
            <a:ext cx="129278" cy="129278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831273" y="6163939"/>
            <a:ext cx="129278" cy="129278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831273" y="6353111"/>
            <a:ext cx="129278" cy="129278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831273" y="6733502"/>
            <a:ext cx="129278" cy="129278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831273" y="6914735"/>
            <a:ext cx="129278" cy="129278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831273" y="7102826"/>
            <a:ext cx="129278" cy="129278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831273" y="7298251"/>
            <a:ext cx="129278" cy="129278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831273" y="7681768"/>
            <a:ext cx="129278" cy="129278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831273" y="7880318"/>
            <a:ext cx="129278" cy="129278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831273" y="8076231"/>
            <a:ext cx="129278" cy="129278"/>
            <a:chOff x="0" y="0"/>
            <a:chExt cx="812800" cy="812800"/>
          </a:xfrm>
        </p:grpSpPr>
        <p:sp>
          <p:nvSpPr>
            <p:cNvPr id="88" name="Freeform 8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Box 8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90" name="Group 90"/>
          <p:cNvGrpSpPr/>
          <p:nvPr/>
        </p:nvGrpSpPr>
        <p:grpSpPr>
          <a:xfrm>
            <a:off x="831273" y="8257464"/>
            <a:ext cx="129278" cy="129278"/>
            <a:chOff x="0" y="0"/>
            <a:chExt cx="812800" cy="812800"/>
          </a:xfrm>
        </p:grpSpPr>
        <p:sp>
          <p:nvSpPr>
            <p:cNvPr id="91" name="Freeform 9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TextBox 9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975766" y="2289618"/>
            <a:ext cx="5554514" cy="6296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goals or summer bucket list – #HelloJune #SummerGoals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sunny, outdoorsy photo to welcome the season – #SummerVibes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summer drink recipe (iced coffee, lemonade, etc.) – #SipsOfSummer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local spot for summer fun – #SupportLocal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a team win or customer shoutout – #FeatureFriday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pride-themed post or support message – #PrideMonth 🏳️‍🌈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mental wellness tip or check-in – #WellnessWednesday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Ask: Beach day or pool day? (run a poll!) – #ThisOrThat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motivational quote about growth – #MidYearMotivation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Donut Day (June 6) with a sweet post – #NationalDonutDay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vacation destination or travel pic – #WanderlustWednesday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summer reading list or favorite book – #JuneReads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What’s one thing you want to do this summer?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Father’s Day (June 15, 2025) – share a tribute or ask followers to share their dads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behind-the-scenes look at your workspace or process – #BTS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a “Summer To-Do List” graphic – #SummerFun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team or pet photo outside enjoying the weather – #TeamTuesday or #PetsofInstagram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summer giveaway or contest – #SummerGiveaway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the First Day of Summer (June 21) – #FirstDayOfSummer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to a favorite summer memory – #ThrowbackThursday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seasonal dish or BBQ tip – #GrillSeason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“this or that” (sunrise vs. sunset, beach vs. lake, etc.) – #EngageYourAudience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customer review or testimonial – #TestimonialTuesday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productivity or planning tip for mid-year check-ins – #HalfwayThere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Spotlight a small business you love – #SmallBizLove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nature walk or hiking pic – #OutdoorAdventures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Wrap up the month with a reflection post – What did you love, learn, or accomplish in June?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endParaRPr lang="en-US" sz="109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746756" y="2352138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46756" y="1615614"/>
            <a:ext cx="5836924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JUNE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746756" y="2535774"/>
            <a:ext cx="129278" cy="12927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46756" y="2737277"/>
            <a:ext cx="129278" cy="12927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46756" y="3111958"/>
            <a:ext cx="129278" cy="12927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46756" y="3499490"/>
            <a:ext cx="129278" cy="12927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46756" y="3680722"/>
            <a:ext cx="129278" cy="12927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46756" y="3870614"/>
            <a:ext cx="129278" cy="12927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46756" y="4060505"/>
            <a:ext cx="129278" cy="12927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746756" y="4259055"/>
            <a:ext cx="129278" cy="129278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746756" y="4448947"/>
            <a:ext cx="129278" cy="129278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746756" y="4638838"/>
            <a:ext cx="129278" cy="129278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746756" y="4828730"/>
            <a:ext cx="129278" cy="129278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746756" y="5021815"/>
            <a:ext cx="129278" cy="129278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746756" y="5393547"/>
            <a:ext cx="129278" cy="129278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746756" y="5592097"/>
            <a:ext cx="129278" cy="129278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746756" y="3310508"/>
            <a:ext cx="129278" cy="129278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3" name="TextBox 53"/>
          <p:cNvSpPr txBox="1"/>
          <p:nvPr/>
        </p:nvSpPr>
        <p:spPr>
          <a:xfrm>
            <a:off x="731520" y="1042399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746756" y="5781989"/>
            <a:ext cx="129278" cy="129278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746756" y="6153721"/>
            <a:ext cx="129278" cy="129278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746756" y="6341343"/>
            <a:ext cx="129278" cy="129278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746756" y="6529468"/>
            <a:ext cx="129278" cy="129278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746756" y="6728018"/>
            <a:ext cx="129278" cy="129278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746756" y="6909251"/>
            <a:ext cx="129278" cy="129278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746756" y="7306960"/>
            <a:ext cx="129278" cy="129278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746756" y="7488192"/>
            <a:ext cx="129278" cy="129278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746756" y="7686743"/>
            <a:ext cx="129278" cy="129278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746756" y="7867975"/>
            <a:ext cx="129278" cy="129278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746756" y="8066526"/>
            <a:ext cx="129278" cy="129278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88701" y="2289618"/>
            <a:ext cx="5395226" cy="6296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July goals or summer bucket list – #HelloJuly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 photo in red, white, and blue – #4thOfJuly (July 4)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firework pic or memory from Independence Day – #July4thVibes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What’s your go-to BBQ dish? – #BBQSeason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summer safety tip (hydration, sunscreen, etc.) – #WellnessWednesday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Ice Cream Month – share your favorite flavor 🍦 – #IceCreamLovers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a poll: Beach day or lake day? – #SummerFun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behind-the-scenes of your summer routine – #DayInTheLife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summer playlist – #FeelGoodFriday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Spotlight a local business or maker – #SupportLocal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pet enjoying summer (pool, beach, shades) – #PetsofInstagram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summer reading recommendation – #JulyReads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productivity tip for staying focused in the summer – #WorkSmart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What’s one thing on your summer bucket list?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picnic or outdoor meal setup – #PicnicSeason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Mojito Day (July 11) or National French Fry Day (July 13) with a foodie post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quote about freedom, sunshine, or joy – #MondayMotivation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giveaway or contest – summer edition! – #SummerGiveaway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customer story or testimonial – #FanFeature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summer DIY or craft idea – #GetCreative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hydration reminder – and your favorite water bottle! – #HydrationNation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scenic sunset, beach, or backyard chill pic – #GoldenHour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summer skincare tip – #SelfCare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Parents’ Day (July 27, 2025) with a tribute post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 “this or that” (lemonade vs. iced tea, road trip vs. staycation)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summer playlist or movie night list – #SummerVibes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hobby you love doing during the summer – #HobbyTime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reflection on July – What did you accomplish, enjoy, or learn?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Tease what’s coming in August – new launches, ideas, or themes!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endParaRPr lang="en-US" sz="109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859691" y="2352138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31520" y="1627775"/>
            <a:ext cx="5852160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JULY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59691" y="2531498"/>
            <a:ext cx="129278" cy="12927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59691" y="2737277"/>
            <a:ext cx="129278" cy="12927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59691" y="3099741"/>
            <a:ext cx="129278" cy="12927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59691" y="3301876"/>
            <a:ext cx="129278" cy="12927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59691" y="3682267"/>
            <a:ext cx="129278" cy="12927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59691" y="3872158"/>
            <a:ext cx="129278" cy="12927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59691" y="4070709"/>
            <a:ext cx="129278" cy="12927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859691" y="4251941"/>
            <a:ext cx="129278" cy="129278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59691" y="4450492"/>
            <a:ext cx="129278" cy="129278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859691" y="4637784"/>
            <a:ext cx="129278" cy="129278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859691" y="4827675"/>
            <a:ext cx="129278" cy="129278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859691" y="5017567"/>
            <a:ext cx="129278" cy="129278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859691" y="5216117"/>
            <a:ext cx="129278" cy="129278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859691" y="2918509"/>
            <a:ext cx="129278" cy="129278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731520" y="1042399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51" name="Group 51"/>
          <p:cNvGrpSpPr/>
          <p:nvPr/>
        </p:nvGrpSpPr>
        <p:grpSpPr>
          <a:xfrm>
            <a:off x="859691" y="5392475"/>
            <a:ext cx="129278" cy="129278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859691" y="5768640"/>
            <a:ext cx="129278" cy="129278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859691" y="5961187"/>
            <a:ext cx="129278" cy="129278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859691" y="6153735"/>
            <a:ext cx="129278" cy="129278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859691" y="6346282"/>
            <a:ext cx="129278" cy="129278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859691" y="6538830"/>
            <a:ext cx="129278" cy="129278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859691" y="6910562"/>
            <a:ext cx="129278" cy="129278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859691" y="7106845"/>
            <a:ext cx="129278" cy="129278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859691" y="7309020"/>
            <a:ext cx="129278" cy="129278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859691" y="7501568"/>
            <a:ext cx="129278" cy="129278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859691" y="7694115"/>
            <a:ext cx="129278" cy="129278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859691" y="7886663"/>
            <a:ext cx="129278" cy="129278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859691" y="8076231"/>
            <a:ext cx="129278" cy="129278"/>
            <a:chOff x="0" y="0"/>
            <a:chExt cx="812800" cy="812800"/>
          </a:xfrm>
        </p:grpSpPr>
        <p:sp>
          <p:nvSpPr>
            <p:cNvPr id="88" name="Freeform 8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Box 8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90" name="Group 90"/>
          <p:cNvGrpSpPr/>
          <p:nvPr/>
        </p:nvGrpSpPr>
        <p:grpSpPr>
          <a:xfrm>
            <a:off x="859691" y="8248804"/>
            <a:ext cx="129278" cy="129278"/>
            <a:chOff x="0" y="0"/>
            <a:chExt cx="812800" cy="812800"/>
          </a:xfrm>
        </p:grpSpPr>
        <p:sp>
          <p:nvSpPr>
            <p:cNvPr id="91" name="Freeform 9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TextBox 9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60283" y="2276262"/>
            <a:ext cx="5423645" cy="6296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August goals or intentions – #HelloAugust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quote about summer memories or new beginnings – #MondayMotivation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summer memory with a throwback photo – #ThrowbackThursday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back-to-school tip – #BackToSchool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“What’s in my bag/backpack” photo – #BackToSchoolEssentials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Friendship Day (Aug 3, 2025) – post a photo or tag your besties!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picnic spot or outdoor hangout – #SummerVibes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Are you team “Soak up the sun” or “Ready for fall”?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flat lay of your August must-haves – #AugustStyle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International Cat Day (Aug 8) – share a cat photo or meme 🐱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self-care or slow-down reminder – #SelfCareSunday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hydration tip or healthy summer snack idea – #WellnessWednesday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behind-the-scenes look at your work routine – #BTS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local café, boutique, or artist – #SupportSmallBusiness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summer reading list or favorite August book – #AugustReads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Relaxation Day (Aug 15) – share your chill-out activity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Ask: What’s your favorite thing about summer? 🌞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team highlight or appreciation post – #TeamTuesday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motivational quote about transitions or growth – #WisdomWednesday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summer clearance or back-to-school sale – #SaleAlert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favorite vacation photo – #Wanderlust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seasonal recipe (grilled veggies, fruit salad, etc.) – #FreshEats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Dog Day (Aug 26) – show off your pup or ask followers to share theirs 🐶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“This or That” (pool vs. beach, sweet vs. salty, staycation vs. travel)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customer review or story – #TestimonialTuesday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 are you looking forward to in fall? 🍂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Show off your workspace refresh or prep for the new season – #WorkspaceGoals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endParaRPr lang="en-US" sz="109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831273" y="2327718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31520" y="1642994"/>
            <a:ext cx="5852160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AUGUST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31273" y="2507078"/>
            <a:ext cx="129278" cy="12927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31273" y="2723516"/>
            <a:ext cx="129278" cy="12927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31273" y="3107476"/>
            <a:ext cx="129278" cy="12927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25408" y="3301545"/>
            <a:ext cx="129278" cy="12927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25408" y="3664618"/>
            <a:ext cx="129278" cy="12927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31273" y="3854509"/>
            <a:ext cx="129278" cy="12927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31273" y="4044401"/>
            <a:ext cx="129278" cy="12927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831273" y="4242495"/>
            <a:ext cx="129278" cy="129278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31273" y="4423271"/>
            <a:ext cx="129278" cy="129278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831273" y="4595844"/>
            <a:ext cx="129278" cy="129278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831273" y="2913407"/>
            <a:ext cx="129278" cy="129278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831273" y="6523301"/>
            <a:ext cx="129278" cy="129278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831273" y="4809058"/>
            <a:ext cx="129278" cy="129278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831273" y="4995730"/>
            <a:ext cx="129278" cy="129278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831273" y="5191735"/>
            <a:ext cx="129278" cy="129278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831273" y="5387740"/>
            <a:ext cx="129278" cy="129278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831273" y="5569619"/>
            <a:ext cx="129278" cy="129278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831273" y="5770418"/>
            <a:ext cx="129278" cy="129278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831273" y="5957089"/>
            <a:ext cx="129278" cy="129278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825408" y="6143761"/>
            <a:ext cx="129278" cy="129278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831273" y="6333652"/>
            <a:ext cx="129278" cy="129278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831273" y="6713193"/>
            <a:ext cx="129278" cy="129278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831273" y="7084925"/>
            <a:ext cx="129278" cy="129278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831273" y="7476477"/>
            <a:ext cx="129278" cy="129278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825408" y="7675001"/>
            <a:ext cx="129278" cy="129278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831273" y="7859833"/>
            <a:ext cx="129278" cy="129278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831273" y="8041065"/>
            <a:ext cx="129278" cy="129278"/>
            <a:chOff x="0" y="0"/>
            <a:chExt cx="812800" cy="812800"/>
          </a:xfrm>
        </p:grpSpPr>
        <p:sp>
          <p:nvSpPr>
            <p:cNvPr id="88" name="Freeform 8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Box 8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AutoShape 3"/>
          <p:cNvSpPr/>
          <p:nvPr/>
        </p:nvSpPr>
        <p:spPr>
          <a:xfrm>
            <a:off x="945713" y="192143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945713" y="2214111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AutoShape 5"/>
          <p:cNvSpPr/>
          <p:nvPr/>
        </p:nvSpPr>
        <p:spPr>
          <a:xfrm>
            <a:off x="945713" y="2508520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AutoShape 6"/>
          <p:cNvSpPr/>
          <p:nvPr/>
        </p:nvSpPr>
        <p:spPr>
          <a:xfrm>
            <a:off x="945713" y="283053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45713" y="315092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8"/>
          <p:cNvGrpSpPr/>
          <p:nvPr/>
        </p:nvGrpSpPr>
        <p:grpSpPr>
          <a:xfrm>
            <a:off x="945713" y="2297235"/>
            <a:ext cx="128161" cy="128161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45713" y="2594097"/>
            <a:ext cx="128161" cy="128161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45713" y="2926650"/>
            <a:ext cx="128161" cy="128161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3656495" y="2288796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Freeform 18"/>
          <p:cNvSpPr/>
          <p:nvPr/>
        </p:nvSpPr>
        <p:spPr>
          <a:xfrm>
            <a:off x="3656495" y="2597009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656495" y="2918211"/>
            <a:ext cx="129266" cy="145039"/>
          </a:xfrm>
          <a:custGeom>
            <a:avLst/>
            <a:gdLst/>
            <a:ahLst/>
            <a:cxnLst/>
            <a:rect l="l" t="t" r="r" b="b"/>
            <a:pathLst>
              <a:path w="129266" h="145039">
                <a:moveTo>
                  <a:pt x="0" y="0"/>
                </a:moveTo>
                <a:lnTo>
                  <a:pt x="129266" y="0"/>
                </a:lnTo>
                <a:lnTo>
                  <a:pt x="129266" y="145039"/>
                </a:lnTo>
                <a:lnTo>
                  <a:pt x="0" y="1450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AutoShape 20"/>
          <p:cNvSpPr/>
          <p:nvPr/>
        </p:nvSpPr>
        <p:spPr>
          <a:xfrm>
            <a:off x="945713" y="467224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" name="AutoShape 21"/>
          <p:cNvSpPr/>
          <p:nvPr/>
        </p:nvSpPr>
        <p:spPr>
          <a:xfrm>
            <a:off x="945713" y="5367645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2" name="AutoShape 22"/>
          <p:cNvSpPr/>
          <p:nvPr/>
        </p:nvSpPr>
        <p:spPr>
          <a:xfrm>
            <a:off x="945713" y="5625686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3" name="AutoShape 23"/>
          <p:cNvSpPr/>
          <p:nvPr/>
        </p:nvSpPr>
        <p:spPr>
          <a:xfrm>
            <a:off x="945713" y="588372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4" name="AutoShape 24"/>
          <p:cNvSpPr/>
          <p:nvPr/>
        </p:nvSpPr>
        <p:spPr>
          <a:xfrm>
            <a:off x="945713" y="7011432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5" name="AutoShape 25"/>
          <p:cNvSpPr/>
          <p:nvPr/>
        </p:nvSpPr>
        <p:spPr>
          <a:xfrm>
            <a:off x="945713" y="7333449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6" name="AutoShape 26"/>
          <p:cNvSpPr/>
          <p:nvPr/>
        </p:nvSpPr>
        <p:spPr>
          <a:xfrm>
            <a:off x="945713" y="7653836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7" name="Group 27"/>
          <p:cNvGrpSpPr/>
          <p:nvPr/>
        </p:nvGrpSpPr>
        <p:grpSpPr>
          <a:xfrm>
            <a:off x="945713" y="6800147"/>
            <a:ext cx="128161" cy="128161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945713" y="7097009"/>
            <a:ext cx="128161" cy="128161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945713" y="7429562"/>
            <a:ext cx="128161" cy="128161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3657600" y="6800147"/>
            <a:ext cx="128161" cy="128161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3657600" y="7097009"/>
            <a:ext cx="128161" cy="128161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3657600" y="7429562"/>
            <a:ext cx="128161" cy="128161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357861" y="3311117"/>
            <a:ext cx="1011256" cy="1011256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STRATEGY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945713" y="1735263"/>
            <a:ext cx="158396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945713" y="1976563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INSTAGRAM GOALS THIS MONTH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3656495" y="1976563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945713" y="4687906"/>
            <a:ext cx="542156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BIO TO READ (150 CHARACTERS):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945713" y="5411229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USER NAME: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3656495" y="5411229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LINK IN BIO / CALL TO ACTION: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945713" y="5671579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LINK. TREE LINKS: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945713" y="5912302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HOW OFTEN TO POST: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945713" y="6561733"/>
            <a:ext cx="459430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NEW / POPULAR INSTAGRAM PROFILES TO FOLLOW: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1232001" y="4382166"/>
            <a:ext cx="1262976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AVATAR (320X320)</a:t>
            </a:r>
          </a:p>
        </p:txBody>
      </p:sp>
      <p:grpSp>
        <p:nvGrpSpPr>
          <p:cNvPr id="59" name="Group 59"/>
          <p:cNvGrpSpPr/>
          <p:nvPr/>
        </p:nvGrpSpPr>
        <p:grpSpPr>
          <a:xfrm>
            <a:off x="3460442" y="3286050"/>
            <a:ext cx="472096" cy="472096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3460442" y="3797323"/>
            <a:ext cx="472096" cy="472096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3999603" y="3286050"/>
            <a:ext cx="472096" cy="472096"/>
            <a:chOff x="0" y="0"/>
            <a:chExt cx="812800" cy="812800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8" name="Group 68"/>
          <p:cNvGrpSpPr/>
          <p:nvPr/>
        </p:nvGrpSpPr>
        <p:grpSpPr>
          <a:xfrm>
            <a:off x="3999603" y="3797323"/>
            <a:ext cx="472096" cy="472096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1" name="Group 71"/>
          <p:cNvGrpSpPr/>
          <p:nvPr/>
        </p:nvGrpSpPr>
        <p:grpSpPr>
          <a:xfrm>
            <a:off x="4536770" y="3286050"/>
            <a:ext cx="472096" cy="472096"/>
            <a:chOff x="0" y="0"/>
            <a:chExt cx="812800" cy="812800"/>
          </a:xfrm>
        </p:grpSpPr>
        <p:sp>
          <p:nvSpPr>
            <p:cNvPr id="72" name="Freeform 7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Box 7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4" name="Group 74"/>
          <p:cNvGrpSpPr/>
          <p:nvPr/>
        </p:nvGrpSpPr>
        <p:grpSpPr>
          <a:xfrm>
            <a:off x="4536770" y="3797323"/>
            <a:ext cx="472096" cy="472096"/>
            <a:chOff x="0" y="0"/>
            <a:chExt cx="812800" cy="812800"/>
          </a:xfrm>
        </p:grpSpPr>
        <p:sp>
          <p:nvSpPr>
            <p:cNvPr id="75" name="Freeform 7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TextBox 7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5073936" y="3286050"/>
            <a:ext cx="472096" cy="472096"/>
            <a:chOff x="0" y="0"/>
            <a:chExt cx="812800" cy="812800"/>
          </a:xfrm>
        </p:grpSpPr>
        <p:sp>
          <p:nvSpPr>
            <p:cNvPr id="78" name="Freeform 7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Box 7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0" name="Group 80"/>
          <p:cNvGrpSpPr/>
          <p:nvPr/>
        </p:nvGrpSpPr>
        <p:grpSpPr>
          <a:xfrm>
            <a:off x="5073936" y="3797323"/>
            <a:ext cx="472096" cy="472096"/>
            <a:chOff x="0" y="0"/>
            <a:chExt cx="812800" cy="812800"/>
          </a:xfrm>
        </p:grpSpPr>
        <p:sp>
          <p:nvSpPr>
            <p:cNvPr id="81" name="Freeform 8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TextBox 8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5611103" y="3286050"/>
            <a:ext cx="472096" cy="472096"/>
            <a:chOff x="0" y="0"/>
            <a:chExt cx="812800" cy="812800"/>
          </a:xfrm>
        </p:grpSpPr>
        <p:sp>
          <p:nvSpPr>
            <p:cNvPr id="84" name="Freeform 8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TextBox 8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86" name="Group 86"/>
          <p:cNvGrpSpPr/>
          <p:nvPr/>
        </p:nvGrpSpPr>
        <p:grpSpPr>
          <a:xfrm>
            <a:off x="5611103" y="3797323"/>
            <a:ext cx="472096" cy="472096"/>
            <a:chOff x="0" y="0"/>
            <a:chExt cx="812800" cy="812800"/>
          </a:xfrm>
        </p:grpSpPr>
        <p:sp>
          <p:nvSpPr>
            <p:cNvPr id="87" name="Freeform 8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TextBox 8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89" name="TextBox 89"/>
          <p:cNvSpPr txBox="1"/>
          <p:nvPr/>
        </p:nvSpPr>
        <p:spPr>
          <a:xfrm>
            <a:off x="3460442" y="4382166"/>
            <a:ext cx="262275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INSTAGRAM STORY HIGHLIGHTS</a:t>
            </a:r>
          </a:p>
        </p:txBody>
      </p:sp>
      <p:sp>
        <p:nvSpPr>
          <p:cNvPr id="90" name="TextBox 90"/>
          <p:cNvSpPr txBox="1"/>
          <p:nvPr/>
        </p:nvSpPr>
        <p:spPr>
          <a:xfrm>
            <a:off x="3657600" y="5912302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MONTHLY POSTS NEEDED:</a:t>
            </a:r>
          </a:p>
        </p:txBody>
      </p:sp>
      <p:sp>
        <p:nvSpPr>
          <p:cNvPr id="91" name="AutoShape 91"/>
          <p:cNvSpPr/>
          <p:nvPr/>
        </p:nvSpPr>
        <p:spPr>
          <a:xfrm>
            <a:off x="945713" y="6103090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2" name="TextBox 92"/>
          <p:cNvSpPr txBox="1"/>
          <p:nvPr/>
        </p:nvSpPr>
        <p:spPr>
          <a:xfrm>
            <a:off x="946266" y="6131665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POSTS THIS MONTH:</a:t>
            </a:r>
          </a:p>
        </p:txBody>
      </p:sp>
      <p:sp>
        <p:nvSpPr>
          <p:cNvPr id="93" name="TextBox 93"/>
          <p:cNvSpPr txBox="1"/>
          <p:nvPr/>
        </p:nvSpPr>
        <p:spPr>
          <a:xfrm>
            <a:off x="3658152" y="6131665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STORIES THIS MONTH:</a:t>
            </a:r>
          </a:p>
        </p:txBody>
      </p:sp>
      <p:sp>
        <p:nvSpPr>
          <p:cNvPr id="94" name="AutoShape 94"/>
          <p:cNvSpPr/>
          <p:nvPr/>
        </p:nvSpPr>
        <p:spPr>
          <a:xfrm>
            <a:off x="945713" y="632245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5" name="TextBox 95"/>
          <p:cNvSpPr txBox="1"/>
          <p:nvPr/>
        </p:nvSpPr>
        <p:spPr>
          <a:xfrm>
            <a:off x="946818" y="6342370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CURRENT # OF FOLLOWERS:</a:t>
            </a:r>
          </a:p>
        </p:txBody>
      </p:sp>
      <p:sp>
        <p:nvSpPr>
          <p:cNvPr id="96" name="TextBox 96"/>
          <p:cNvSpPr txBox="1"/>
          <p:nvPr/>
        </p:nvSpPr>
        <p:spPr>
          <a:xfrm>
            <a:off x="3658705" y="6342370"/>
            <a:ext cx="27107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INCREASE OVER LAST MONTH:</a:t>
            </a:r>
          </a:p>
        </p:txBody>
      </p:sp>
      <p:sp>
        <p:nvSpPr>
          <p:cNvPr id="97" name="AutoShape 97"/>
          <p:cNvSpPr/>
          <p:nvPr/>
        </p:nvSpPr>
        <p:spPr>
          <a:xfrm>
            <a:off x="946266" y="6533158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" name="AutoShape 98"/>
          <p:cNvSpPr/>
          <p:nvPr/>
        </p:nvSpPr>
        <p:spPr>
          <a:xfrm>
            <a:off x="947923" y="7972537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9" name="AutoShape 99"/>
          <p:cNvSpPr/>
          <p:nvPr/>
        </p:nvSpPr>
        <p:spPr>
          <a:xfrm>
            <a:off x="947923" y="8292924"/>
            <a:ext cx="542156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00" name="Group 100"/>
          <p:cNvGrpSpPr/>
          <p:nvPr/>
        </p:nvGrpSpPr>
        <p:grpSpPr>
          <a:xfrm>
            <a:off x="947923" y="7736097"/>
            <a:ext cx="128161" cy="128161"/>
            <a:chOff x="0" y="0"/>
            <a:chExt cx="812800" cy="812800"/>
          </a:xfrm>
        </p:grpSpPr>
        <p:sp>
          <p:nvSpPr>
            <p:cNvPr id="101" name="Freeform 10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TextBox 10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03" name="Group 103"/>
          <p:cNvGrpSpPr/>
          <p:nvPr/>
        </p:nvGrpSpPr>
        <p:grpSpPr>
          <a:xfrm>
            <a:off x="947923" y="8068650"/>
            <a:ext cx="128161" cy="128161"/>
            <a:chOff x="0" y="0"/>
            <a:chExt cx="812800" cy="812800"/>
          </a:xfrm>
        </p:grpSpPr>
        <p:sp>
          <p:nvSpPr>
            <p:cNvPr id="104" name="Freeform 10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TextBox 10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06" name="Group 106"/>
          <p:cNvGrpSpPr/>
          <p:nvPr/>
        </p:nvGrpSpPr>
        <p:grpSpPr>
          <a:xfrm>
            <a:off x="3659809" y="7736097"/>
            <a:ext cx="128161" cy="128161"/>
            <a:chOff x="0" y="0"/>
            <a:chExt cx="812800" cy="812800"/>
          </a:xfrm>
        </p:grpSpPr>
        <p:sp>
          <p:nvSpPr>
            <p:cNvPr id="107" name="Freeform 10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TextBox 10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09" name="Group 109"/>
          <p:cNvGrpSpPr/>
          <p:nvPr/>
        </p:nvGrpSpPr>
        <p:grpSpPr>
          <a:xfrm>
            <a:off x="3659809" y="8068650"/>
            <a:ext cx="128161" cy="128161"/>
            <a:chOff x="0" y="0"/>
            <a:chExt cx="812800" cy="812800"/>
          </a:xfrm>
        </p:grpSpPr>
        <p:sp>
          <p:nvSpPr>
            <p:cNvPr id="110" name="Freeform 1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TextBox 1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35218" y="2289618"/>
            <a:ext cx="5500664" cy="61063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September goals or intentions – #HelloSeptember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fall-inspired photo (leaves, pumpkins, cozy vibes) – #FallVibes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Labor Day (Sept 1, 2025) with a post about relaxation or hard work – #LaborDay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back-to-school memory or tips – #BackToSchool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about new beginnings – #MondayMotivation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self-care tip or routine as the seasons change – #SelfCareSunday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local fall event or activity – #SupportLocal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your followers: What’s your favorite fall tradition? – #FallFavorites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fall recipe (pumpkin spice, apple cider, etc.) – #FallEats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Coffee Day (Sept 29) with your favorite coffee drink – #NationalCoffeeDay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cozy sweater or jacket look – #FallFashion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about a fall cleaning or organizing tip – #FallClean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fall activity (apple picking, hiking, bonfires) – #AutumnAdventures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business or product that helps with the fall transition – #FallEssentials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“This or That” (apple pie vs. pumpkin pie, summer vs. fall) – #ThisOrThat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quote or affirmation about change – #TransformationTuesday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Grandparents’ Day (Sept 7) with a shoutout to the special seniors in your life – #GrandparentsDay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your workspace as you prepare for the new season – #WorkspaceGoals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“fall bucket list” with activities you want to do this month – #FallBucketList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or video of you enjoying the first signs of fall – #AutumnVibes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fall DIY or craft idea – #DIYSeason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to drop their favorite fall beverage – #FallFlavors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to your favorite summer memory as the season transitions – #ThrowbackThursday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customer story or review – #FanFeature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31273" y="2343164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31520" y="1615614"/>
            <a:ext cx="5852160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SEPTEMBER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31273" y="2533387"/>
            <a:ext cx="129278" cy="12927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31273" y="2737277"/>
            <a:ext cx="129278" cy="12927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31273" y="3103299"/>
            <a:ext cx="129278" cy="12927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31273" y="3293190"/>
            <a:ext cx="129278" cy="12927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31273" y="3488055"/>
            <a:ext cx="129278" cy="12927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31273" y="3673783"/>
            <a:ext cx="129278" cy="12927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31273" y="3872665"/>
            <a:ext cx="129278" cy="12927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831273" y="4058393"/>
            <a:ext cx="129278" cy="129278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31273" y="4245686"/>
            <a:ext cx="129278" cy="129278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831273" y="4634737"/>
            <a:ext cx="129278" cy="129278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831273" y="4833287"/>
            <a:ext cx="129278" cy="129278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731520" y="1042399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831273" y="5031837"/>
            <a:ext cx="129278" cy="129278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831273" y="5403570"/>
            <a:ext cx="129278" cy="129278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831273" y="5775302"/>
            <a:ext cx="129278" cy="129278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831273" y="5973852"/>
            <a:ext cx="129278" cy="129278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831273" y="6552794"/>
            <a:ext cx="129278" cy="129278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831273" y="6924526"/>
            <a:ext cx="129278" cy="129278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831273" y="7313577"/>
            <a:ext cx="129278" cy="129278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825408" y="7503468"/>
            <a:ext cx="129278" cy="129278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831273" y="7687062"/>
            <a:ext cx="129278" cy="129278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831273" y="6163744"/>
            <a:ext cx="129278" cy="129278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831273" y="7868295"/>
            <a:ext cx="129278" cy="129278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831273" y="8257345"/>
            <a:ext cx="129278" cy="129278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60283" y="2289618"/>
            <a:ext cx="5631224" cy="5915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October goals or focus – #HelloOctober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fall-inspired photo (pumpkin patch, changing leaves, etc.) – #FallVibes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World Mental Health Day (Oct 10) – share a tip or resource – #MentalHealthMatters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favorite Halloween costume from past years – #HalloweenThrowback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spooky quote or fun Halloween trivia – #HalloweenFun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What’s your favorite fall activity? (apple picking, hiking, carving pumpkins)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fall recipe (soup, stew, pumpkin pie, etc.) – #FallEats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Pumpkin Day (Oct 26) with a pumpkin-themed post – #PumpkinSeason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DIY craft idea (fall decor, pumpkin painting, etc.) – #DIYFall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spooky movie or TV show – #SpookySeason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about embracing change – #TransformationTuesday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Halloween-themed giveaway or contest – #SpookyGiveaway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fall fashion (scarves, boots, cozy sweaters) – #FallFashion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Ask: Trick or treat? (run a poll) – #TrickOrTreat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behind-the-scenes look at your Halloween preparations – #BTS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small business with a fall-related product – #SupportLocal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photo of your Halloween decorations – #HalloweenDecor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photo of a fun fall or Halloween memory – #ThrowbackThursday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fall cleaning or organizing tip – #FallCleaning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spooky pet photo (or ask followers to share theirs) – #SpookyPets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Chocolate Day (Oct 28) with a sweet post – #NationalChocolateDay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tutorial on how to make a Halloween treat or drink – #HalloweenRecipes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autumn book or podcast – #OctoberReads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your team or company’s Halloween spirit (costumes, themed decor, etc.) – #TeamSpirit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quote about the magic of fall – #AutumnMagic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31273" y="2343164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31520" y="1627775"/>
            <a:ext cx="5852160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OCTOBER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31273" y="2524396"/>
            <a:ext cx="129278" cy="12927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31273" y="2737277"/>
            <a:ext cx="129278" cy="12927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31273" y="3129276"/>
            <a:ext cx="129278" cy="12927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31273" y="3310508"/>
            <a:ext cx="129278" cy="12927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31273" y="3495766"/>
            <a:ext cx="129278" cy="12927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31273" y="3868598"/>
            <a:ext cx="129278" cy="12927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31273" y="4059589"/>
            <a:ext cx="129278" cy="12927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831273" y="4457298"/>
            <a:ext cx="129278" cy="129278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31273" y="4638531"/>
            <a:ext cx="129278" cy="129278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5" name="TextBox 35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831273" y="4828422"/>
            <a:ext cx="129278" cy="129278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831273" y="5009654"/>
            <a:ext cx="129278" cy="129278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831273" y="5199546"/>
            <a:ext cx="129278" cy="129278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831273" y="5410822"/>
            <a:ext cx="129278" cy="129278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831273" y="5592054"/>
            <a:ext cx="129278" cy="129278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831273" y="5954519"/>
            <a:ext cx="129278" cy="129278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831273" y="6139818"/>
            <a:ext cx="129278" cy="129278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831273" y="6537528"/>
            <a:ext cx="129278" cy="129278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831273" y="6727419"/>
            <a:ext cx="129278" cy="129278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825408" y="6917310"/>
            <a:ext cx="129278" cy="129278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831273" y="5773287"/>
            <a:ext cx="129278" cy="129278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831273" y="7306361"/>
            <a:ext cx="129278" cy="129278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831273" y="7487593"/>
            <a:ext cx="129278" cy="129278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831273" y="7668825"/>
            <a:ext cx="129278" cy="129278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831273" y="8047391"/>
            <a:ext cx="129278" cy="129278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60283" y="2289618"/>
            <a:ext cx="5423645" cy="5915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November goals or plans – #HelloNovember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a fall-inspired activity (hiking, apple picking, etc.) – #AutumnVibes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Veterans Day (Nov 11) – post a tribute or thank you message to veterans – #VeteransDay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cozy recipe (soup, stew, pie, etc.) – #NovemberEats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about gratitude or reflection – #MondayMotivation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What’s your favorite Thanksgiving dish? – #ThanksgivingPoll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behind-the-scenes look at your holiday preparations – #BTS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Ask: What are you most grateful for this year? – #Gratitude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fall or Thanksgiving table setting idea – #TableSettingTuesday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small business offering perfect gifts for the holiday season – #SupportSmallBusiness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self-care tip for the colder months – #SelfCareSunday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Sandwich Day (Nov 3) with your favorite sandwich – #NationalSandwichDay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a favorite fall memory or location – #ThrowbackThursday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comfort food or recipe for the colder weather – #ComfortFood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World Kindness Day (Nov 13) – share a random act of kindness – #WorldKindnessDay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poll: Are you Team Pumpkin Pie or Team Apple Pie? – #PieWars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fall DIY project (candles, wreaths, etc.) – #DIYFall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Thanksgiving (Nov 27, 2025) with a gratitude post or favorite recipe – #ThanksgivingVibes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what they’re most excited about for the holiday season – #HolidayExcitement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about a Thanksgiving tradition in your family or culture – #TraditionTuesday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motivational quote about embracing change and gratitude – #ThankfulThursday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31273" y="2334505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31520" y="1646825"/>
            <a:ext cx="5852160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NOVEMBER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31273" y="2524396"/>
            <a:ext cx="129278" cy="12927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31273" y="2913407"/>
            <a:ext cx="129278" cy="12927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31273" y="3302458"/>
            <a:ext cx="129278" cy="12927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31273" y="3492349"/>
            <a:ext cx="129278" cy="12927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31273" y="3682241"/>
            <a:ext cx="129278" cy="12927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31273" y="3872132"/>
            <a:ext cx="129278" cy="12927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31273" y="4068248"/>
            <a:ext cx="129278" cy="12927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831273" y="4258139"/>
            <a:ext cx="129278" cy="129278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31273" y="4442722"/>
            <a:ext cx="129278" cy="129278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5" name="TextBox 35"/>
          <p:cNvSpPr txBox="1"/>
          <p:nvPr/>
        </p:nvSpPr>
        <p:spPr>
          <a:xfrm>
            <a:off x="731520" y="103287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831273" y="4831773"/>
            <a:ext cx="129278" cy="129278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831273" y="5013005"/>
            <a:ext cx="129278" cy="129278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831273" y="5393396"/>
            <a:ext cx="129278" cy="129278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831273" y="5583288"/>
            <a:ext cx="129278" cy="129278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831273" y="5975904"/>
            <a:ext cx="129278" cy="129278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831273" y="6347636"/>
            <a:ext cx="129278" cy="129278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831273" y="6546187"/>
            <a:ext cx="129278" cy="129278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825408" y="6736078"/>
            <a:ext cx="129278" cy="129278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831273" y="7116469"/>
            <a:ext cx="129278" cy="129278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831273" y="7491314"/>
            <a:ext cx="129278" cy="129278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831273" y="7866159"/>
            <a:ext cx="129278" cy="129278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60283" y="2289618"/>
            <a:ext cx="5423645" cy="61063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December goals or intentions – #HelloDecember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your holiday decorations or tree – #DeckTheHalls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Cookie Day (Dec 4) by sharing your favorite cookie recipe – #NationalCookieDay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cozy winter outfit or accessory – #WinterFashion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about finishing the year strong – #MondayMotivation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Are you a holiday movie lover or a holiday music fan? – #HolidayDebate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small business or local artisan you love – #SupportSmallBusiness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Hanukkah (Dec 22-30, 2025) with a post about your favorite traditions – #HappyHanukkah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"Gift Guide" featuring unique holiday gift ideas – #GiftGuide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winter drink (hot chocolate, spiced cider, etc.) – #WinterSips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Gingerbread House Day (Dec 12) with your gingerbread creation – #GingerbreadHouse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your favorite holiday meal or treat – #HolidayFeast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reflection on the year, what you’re thankful for, or how you’ve grown – #YearInReview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charity or cause you’re supporting this holiday season – #GivingBack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DIY holiday craft or decoration idea – #DIYHolidays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Christmas Eve (Dec 24) with a festive post or tradition – #ChristmasEveVibes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Christmas countdown or a photo of your advent calendar – #CountdownToChristmas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fun holiday playlist or your favorite holiday song – #HolidayTunes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a snowy day or a cozy fire – #WinterWonderland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r>
              <a:rPr lang="en-US" sz="109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Christmas Day (Dec 25) with a warm, festive post – #MerryChristmas</a:t>
            </a:r>
          </a:p>
          <a:p>
            <a:pPr algn="l">
              <a:lnSpc>
                <a:spcPts val="1527"/>
              </a:lnSpc>
              <a:spcBef>
                <a:spcPct val="0"/>
              </a:spcBef>
            </a:pPr>
            <a:endParaRPr lang="en-US" sz="109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831273" y="2343164"/>
            <a:ext cx="129278" cy="129278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31520" y="1637300"/>
            <a:ext cx="5852160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DECEMBER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25408" y="2524396"/>
            <a:ext cx="129278" cy="12927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31273" y="2737277"/>
            <a:ext cx="129278" cy="12927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31273" y="3129276"/>
            <a:ext cx="129278" cy="12927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31273" y="3296322"/>
            <a:ext cx="129278" cy="12927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25408" y="3694032"/>
            <a:ext cx="129278" cy="12927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31273" y="4068248"/>
            <a:ext cx="129278" cy="12927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31273" y="4240821"/>
            <a:ext cx="129278" cy="12927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825408" y="4629871"/>
            <a:ext cx="129278" cy="129278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825408" y="4811104"/>
            <a:ext cx="129278" cy="129278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825408" y="5218656"/>
            <a:ext cx="129278" cy="129278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825408" y="5769853"/>
            <a:ext cx="129278" cy="129278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831273" y="6167563"/>
            <a:ext cx="129278" cy="129278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831273" y="6547954"/>
            <a:ext cx="129278" cy="129278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825408" y="6737845"/>
            <a:ext cx="129278" cy="129278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831273" y="5581729"/>
            <a:ext cx="129278" cy="129278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831273" y="7109577"/>
            <a:ext cx="129278" cy="129278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831273" y="7489969"/>
            <a:ext cx="129278" cy="129278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831273" y="7679860"/>
            <a:ext cx="129278" cy="129278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831273" y="7861092"/>
            <a:ext cx="129278" cy="129278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POST PLANNER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966169" y="1994969"/>
            <a:ext cx="128161" cy="128161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966169" y="2201244"/>
            <a:ext cx="128161" cy="128161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66169" y="2411949"/>
            <a:ext cx="128161" cy="12816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966169" y="2622653"/>
            <a:ext cx="128161" cy="128161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66169" y="2842017"/>
            <a:ext cx="128161" cy="128161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2306191" y="1999580"/>
            <a:ext cx="122329" cy="128161"/>
            <a:chOff x="0" y="0"/>
            <a:chExt cx="775813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2306191" y="2205856"/>
            <a:ext cx="122329" cy="128161"/>
            <a:chOff x="0" y="0"/>
            <a:chExt cx="775813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2306191" y="2416560"/>
            <a:ext cx="122329" cy="128161"/>
            <a:chOff x="0" y="0"/>
            <a:chExt cx="775813" cy="8128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2306191" y="2627264"/>
            <a:ext cx="122329" cy="128161"/>
            <a:chOff x="0" y="0"/>
            <a:chExt cx="775813" cy="8128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2306191" y="2846628"/>
            <a:ext cx="122329" cy="128161"/>
            <a:chOff x="0" y="0"/>
            <a:chExt cx="775813" cy="81280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3731754" y="2004192"/>
            <a:ext cx="128161" cy="128161"/>
            <a:chOff x="0" y="0"/>
            <a:chExt cx="812800" cy="81280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3925268" y="1980530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Mini Vlogs</a:t>
            </a:r>
          </a:p>
        </p:txBody>
      </p:sp>
      <p:grpSp>
        <p:nvGrpSpPr>
          <p:cNvPr id="38" name="Group 38"/>
          <p:cNvGrpSpPr/>
          <p:nvPr/>
        </p:nvGrpSpPr>
        <p:grpSpPr>
          <a:xfrm>
            <a:off x="3731754" y="2210467"/>
            <a:ext cx="128161" cy="128161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3925268" y="2186806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Relatable Memes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3731754" y="2421171"/>
            <a:ext cx="128161" cy="128161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5" name="TextBox 45"/>
          <p:cNvSpPr txBox="1"/>
          <p:nvPr/>
        </p:nvSpPr>
        <p:spPr>
          <a:xfrm>
            <a:off x="3925268" y="2397510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Product Features</a:t>
            </a:r>
          </a:p>
        </p:txBody>
      </p:sp>
      <p:grpSp>
        <p:nvGrpSpPr>
          <p:cNvPr id="46" name="Group 46"/>
          <p:cNvGrpSpPr/>
          <p:nvPr/>
        </p:nvGrpSpPr>
        <p:grpSpPr>
          <a:xfrm>
            <a:off x="3731754" y="2631876"/>
            <a:ext cx="128161" cy="128161"/>
            <a:chOff x="0" y="0"/>
            <a:chExt cx="812800" cy="812800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9" name="TextBox 49"/>
          <p:cNvSpPr txBox="1"/>
          <p:nvPr/>
        </p:nvSpPr>
        <p:spPr>
          <a:xfrm>
            <a:off x="3925268" y="2608214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Collaborations</a:t>
            </a:r>
          </a:p>
        </p:txBody>
      </p:sp>
      <p:grpSp>
        <p:nvGrpSpPr>
          <p:cNvPr id="50" name="Group 50"/>
          <p:cNvGrpSpPr/>
          <p:nvPr/>
        </p:nvGrpSpPr>
        <p:grpSpPr>
          <a:xfrm>
            <a:off x="3731754" y="2851239"/>
            <a:ext cx="128161" cy="128161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53" name="TextBox 53"/>
          <p:cNvSpPr txBox="1"/>
          <p:nvPr/>
        </p:nvSpPr>
        <p:spPr>
          <a:xfrm>
            <a:off x="5171781" y="1971308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Instagram Lives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4968279" y="2008803"/>
            <a:ext cx="128161" cy="128161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4968279" y="2215078"/>
            <a:ext cx="128161" cy="128161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4968279" y="2599798"/>
            <a:ext cx="128161" cy="128161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4968279" y="2810502"/>
            <a:ext cx="128161" cy="128161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4968279" y="3029865"/>
            <a:ext cx="128161" cy="128161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aphicFrame>
        <p:nvGraphicFramePr>
          <p:cNvPr id="69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5665"/>
              </p:ext>
            </p:extLst>
          </p:nvPr>
        </p:nvGraphicFramePr>
        <p:xfrm>
          <a:off x="1083488" y="4949149"/>
          <a:ext cx="5148223" cy="3075135"/>
        </p:xfrm>
        <a:graphic>
          <a:graphicData uri="http://schemas.openxmlformats.org/drawingml/2006/table">
            <a:tbl>
              <a:tblPr/>
              <a:tblGrid>
                <a:gridCol w="1227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7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37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536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INSPIRATION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HAPPENING THIS MONTH</a:t>
                      </a: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120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MAJOR EVENTS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120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HOLIDAYS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120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SEASONAL ACTIVITIES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120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NATIONAL DAYS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999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MOVIE / MUSIC / TV PREMIERS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120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BUSINESS-RELATED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0" name="TextBox 70"/>
          <p:cNvSpPr txBox="1"/>
          <p:nvPr/>
        </p:nvSpPr>
        <p:spPr>
          <a:xfrm>
            <a:off x="931025" y="1488902"/>
            <a:ext cx="5652655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INSTAGRAM CONTENT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1159683" y="1971308"/>
            <a:ext cx="112551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Reels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1159683" y="2177583"/>
            <a:ext cx="102160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Aesthetic Photos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1159683" y="2388287"/>
            <a:ext cx="1146508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Behind-the-Scenes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1159683" y="2598992"/>
            <a:ext cx="93501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Carousel Posts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1159683" y="2818355"/>
            <a:ext cx="833700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Stories with Polls/Quizzes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2490898" y="1975919"/>
            <a:ext cx="1229825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Quotes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2490898" y="2182194"/>
            <a:ext cx="1229825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Tutorials/How-Tos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2490898" y="2392899"/>
            <a:ext cx="1229825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Before &amp; After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2490898" y="2603603"/>
            <a:ext cx="1229825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Giveaways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2490898" y="2822967"/>
            <a:ext cx="1229825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Trending Audio Reels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3929188" y="2825272"/>
            <a:ext cx="1039091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User-Generated Content (UGC)</a:t>
            </a:r>
          </a:p>
        </p:txBody>
      </p:sp>
      <p:sp>
        <p:nvSpPr>
          <p:cNvPr id="82" name="TextBox 82"/>
          <p:cNvSpPr txBox="1"/>
          <p:nvPr/>
        </p:nvSpPr>
        <p:spPr>
          <a:xfrm>
            <a:off x="5161793" y="2191417"/>
            <a:ext cx="1421887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Transformation Slideshows</a:t>
            </a:r>
          </a:p>
        </p:txBody>
      </p:sp>
      <p:sp>
        <p:nvSpPr>
          <p:cNvPr id="83" name="TextBox 83"/>
          <p:cNvSpPr txBox="1"/>
          <p:nvPr/>
        </p:nvSpPr>
        <p:spPr>
          <a:xfrm>
            <a:off x="5161793" y="2576136"/>
            <a:ext cx="1322135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Interactive Stickers</a:t>
            </a:r>
          </a:p>
        </p:txBody>
      </p:sp>
      <p:sp>
        <p:nvSpPr>
          <p:cNvPr id="84" name="TextBox 84"/>
          <p:cNvSpPr txBox="1"/>
          <p:nvPr/>
        </p:nvSpPr>
        <p:spPr>
          <a:xfrm>
            <a:off x="5161793" y="2786841"/>
            <a:ext cx="1065659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Personal Stories</a:t>
            </a:r>
          </a:p>
        </p:txBody>
      </p:sp>
      <p:sp>
        <p:nvSpPr>
          <p:cNvPr id="85" name="TextBox 85"/>
          <p:cNvSpPr txBox="1"/>
          <p:nvPr/>
        </p:nvSpPr>
        <p:spPr>
          <a:xfrm>
            <a:off x="5161793" y="3006204"/>
            <a:ext cx="1023112" cy="3076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Countdowns &amp; Announcements</a:t>
            </a:r>
          </a:p>
        </p:txBody>
      </p:sp>
      <p:sp>
        <p:nvSpPr>
          <p:cNvPr id="86" name="TextBox 86"/>
          <p:cNvSpPr txBox="1"/>
          <p:nvPr/>
        </p:nvSpPr>
        <p:spPr>
          <a:xfrm>
            <a:off x="1083487" y="4704138"/>
            <a:ext cx="1021603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3909847" y="4704138"/>
            <a:ext cx="761968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sp>
        <p:nvSpPr>
          <p:cNvPr id="88" name="TextBox 88"/>
          <p:cNvSpPr txBox="1"/>
          <p:nvPr/>
        </p:nvSpPr>
        <p:spPr>
          <a:xfrm>
            <a:off x="831305" y="3371040"/>
            <a:ext cx="5652655" cy="252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INSTAGRAM CONTENT</a:t>
            </a:r>
          </a:p>
        </p:txBody>
      </p:sp>
      <p:grpSp>
        <p:nvGrpSpPr>
          <p:cNvPr id="89" name="Group 89"/>
          <p:cNvGrpSpPr/>
          <p:nvPr/>
        </p:nvGrpSpPr>
        <p:grpSpPr>
          <a:xfrm>
            <a:off x="966169" y="3750341"/>
            <a:ext cx="128161" cy="128161"/>
            <a:chOff x="0" y="0"/>
            <a:chExt cx="812800" cy="812800"/>
          </a:xfrm>
        </p:grpSpPr>
        <p:sp>
          <p:nvSpPr>
            <p:cNvPr id="90" name="Freeform 9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TextBox 9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92" name="Group 92"/>
          <p:cNvGrpSpPr/>
          <p:nvPr/>
        </p:nvGrpSpPr>
        <p:grpSpPr>
          <a:xfrm>
            <a:off x="966169" y="3956617"/>
            <a:ext cx="128161" cy="128161"/>
            <a:chOff x="0" y="0"/>
            <a:chExt cx="812800" cy="812800"/>
          </a:xfrm>
        </p:grpSpPr>
        <p:sp>
          <p:nvSpPr>
            <p:cNvPr id="93" name="Freeform 9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TextBox 9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95" name="Group 95"/>
          <p:cNvGrpSpPr/>
          <p:nvPr/>
        </p:nvGrpSpPr>
        <p:grpSpPr>
          <a:xfrm>
            <a:off x="966169" y="4167321"/>
            <a:ext cx="128161" cy="128161"/>
            <a:chOff x="0" y="0"/>
            <a:chExt cx="812800" cy="812800"/>
          </a:xfrm>
        </p:grpSpPr>
        <p:sp>
          <p:nvSpPr>
            <p:cNvPr id="96" name="Freeform 9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TextBox 9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98" name="Group 98"/>
          <p:cNvGrpSpPr/>
          <p:nvPr/>
        </p:nvGrpSpPr>
        <p:grpSpPr>
          <a:xfrm>
            <a:off x="2108757" y="3754953"/>
            <a:ext cx="122329" cy="128161"/>
            <a:chOff x="0" y="0"/>
            <a:chExt cx="775813" cy="812800"/>
          </a:xfrm>
        </p:grpSpPr>
        <p:sp>
          <p:nvSpPr>
            <p:cNvPr id="99" name="Freeform 99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TextBox 100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01" name="Group 101"/>
          <p:cNvGrpSpPr/>
          <p:nvPr/>
        </p:nvGrpSpPr>
        <p:grpSpPr>
          <a:xfrm>
            <a:off x="2108757" y="3961228"/>
            <a:ext cx="122329" cy="128161"/>
            <a:chOff x="0" y="0"/>
            <a:chExt cx="775813" cy="812800"/>
          </a:xfrm>
        </p:grpSpPr>
        <p:sp>
          <p:nvSpPr>
            <p:cNvPr id="102" name="Freeform 102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TextBox 103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04" name="Group 104"/>
          <p:cNvGrpSpPr/>
          <p:nvPr/>
        </p:nvGrpSpPr>
        <p:grpSpPr>
          <a:xfrm>
            <a:off x="2108757" y="4171932"/>
            <a:ext cx="122329" cy="128161"/>
            <a:chOff x="0" y="0"/>
            <a:chExt cx="775813" cy="812800"/>
          </a:xfrm>
        </p:grpSpPr>
        <p:sp>
          <p:nvSpPr>
            <p:cNvPr id="105" name="Freeform 105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TextBox 106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07" name="Group 107"/>
          <p:cNvGrpSpPr/>
          <p:nvPr/>
        </p:nvGrpSpPr>
        <p:grpSpPr>
          <a:xfrm>
            <a:off x="3731754" y="3759564"/>
            <a:ext cx="128161" cy="128161"/>
            <a:chOff x="0" y="0"/>
            <a:chExt cx="812800" cy="812800"/>
          </a:xfrm>
        </p:grpSpPr>
        <p:sp>
          <p:nvSpPr>
            <p:cNvPr id="108" name="Freeform 10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TextBox 10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10" name="TextBox 110"/>
          <p:cNvSpPr txBox="1"/>
          <p:nvPr/>
        </p:nvSpPr>
        <p:spPr>
          <a:xfrm>
            <a:off x="3925268" y="3735903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Overlay</a:t>
            </a:r>
          </a:p>
        </p:txBody>
      </p:sp>
      <p:grpSp>
        <p:nvGrpSpPr>
          <p:cNvPr id="111" name="Group 111"/>
          <p:cNvGrpSpPr/>
          <p:nvPr/>
        </p:nvGrpSpPr>
        <p:grpSpPr>
          <a:xfrm>
            <a:off x="3731754" y="3965839"/>
            <a:ext cx="128161" cy="128161"/>
            <a:chOff x="0" y="0"/>
            <a:chExt cx="812800" cy="812800"/>
          </a:xfrm>
        </p:grpSpPr>
        <p:sp>
          <p:nvSpPr>
            <p:cNvPr id="112" name="Freeform 1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TextBox 1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14" name="TextBox 114"/>
          <p:cNvSpPr txBox="1"/>
          <p:nvPr/>
        </p:nvSpPr>
        <p:spPr>
          <a:xfrm>
            <a:off x="3925268" y="3942178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Puzzle Layout</a:t>
            </a:r>
          </a:p>
        </p:txBody>
      </p:sp>
      <p:grpSp>
        <p:nvGrpSpPr>
          <p:cNvPr id="115" name="Group 115"/>
          <p:cNvGrpSpPr/>
          <p:nvPr/>
        </p:nvGrpSpPr>
        <p:grpSpPr>
          <a:xfrm>
            <a:off x="3731754" y="4176544"/>
            <a:ext cx="128161" cy="128161"/>
            <a:chOff x="0" y="0"/>
            <a:chExt cx="812800" cy="812800"/>
          </a:xfrm>
        </p:grpSpPr>
        <p:sp>
          <p:nvSpPr>
            <p:cNvPr id="116" name="Freeform 1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TextBox 11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18" name="TextBox 118"/>
          <p:cNvSpPr txBox="1"/>
          <p:nvPr/>
        </p:nvSpPr>
        <p:spPr>
          <a:xfrm>
            <a:off x="3925268" y="4152882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Collage</a:t>
            </a:r>
          </a:p>
        </p:txBody>
      </p:sp>
      <p:sp>
        <p:nvSpPr>
          <p:cNvPr id="119" name="TextBox 119"/>
          <p:cNvSpPr txBox="1"/>
          <p:nvPr/>
        </p:nvSpPr>
        <p:spPr>
          <a:xfrm>
            <a:off x="5171781" y="3726680"/>
            <a:ext cx="146626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Checker Board Layout</a:t>
            </a:r>
          </a:p>
        </p:txBody>
      </p:sp>
      <p:grpSp>
        <p:nvGrpSpPr>
          <p:cNvPr id="120" name="Group 120"/>
          <p:cNvGrpSpPr/>
          <p:nvPr/>
        </p:nvGrpSpPr>
        <p:grpSpPr>
          <a:xfrm>
            <a:off x="4968279" y="3764175"/>
            <a:ext cx="128161" cy="128161"/>
            <a:chOff x="0" y="0"/>
            <a:chExt cx="812800" cy="812800"/>
          </a:xfrm>
        </p:grpSpPr>
        <p:sp>
          <p:nvSpPr>
            <p:cNvPr id="121" name="Freeform 1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TextBox 1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23" name="Group 123"/>
          <p:cNvGrpSpPr/>
          <p:nvPr/>
        </p:nvGrpSpPr>
        <p:grpSpPr>
          <a:xfrm>
            <a:off x="4968279" y="3970450"/>
            <a:ext cx="128161" cy="128161"/>
            <a:chOff x="0" y="0"/>
            <a:chExt cx="812800" cy="812800"/>
          </a:xfrm>
        </p:grpSpPr>
        <p:sp>
          <p:nvSpPr>
            <p:cNvPr id="124" name="Freeform 1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TextBox 1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26" name="Group 126"/>
          <p:cNvGrpSpPr/>
          <p:nvPr/>
        </p:nvGrpSpPr>
        <p:grpSpPr>
          <a:xfrm>
            <a:off x="4968279" y="4181155"/>
            <a:ext cx="128161" cy="128161"/>
            <a:chOff x="0" y="0"/>
            <a:chExt cx="812800" cy="812800"/>
          </a:xfrm>
        </p:grpSpPr>
        <p:sp>
          <p:nvSpPr>
            <p:cNvPr id="127" name="Freeform 1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TextBox 1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129" name="TextBox 129"/>
          <p:cNvSpPr txBox="1"/>
          <p:nvPr/>
        </p:nvSpPr>
        <p:spPr>
          <a:xfrm>
            <a:off x="1159683" y="3726680"/>
            <a:ext cx="112551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Selfie</a:t>
            </a:r>
          </a:p>
        </p:txBody>
      </p:sp>
      <p:sp>
        <p:nvSpPr>
          <p:cNvPr id="130" name="TextBox 130"/>
          <p:cNvSpPr txBox="1"/>
          <p:nvPr/>
        </p:nvSpPr>
        <p:spPr>
          <a:xfrm>
            <a:off x="1159683" y="3932955"/>
            <a:ext cx="102160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Filter / Preset</a:t>
            </a:r>
          </a:p>
        </p:txBody>
      </p:sp>
      <p:sp>
        <p:nvSpPr>
          <p:cNvPr id="131" name="TextBox 131"/>
          <p:cNvSpPr txBox="1"/>
          <p:nvPr/>
        </p:nvSpPr>
        <p:spPr>
          <a:xfrm>
            <a:off x="1159683" y="4143660"/>
            <a:ext cx="1146508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Boomerang</a:t>
            </a:r>
          </a:p>
        </p:txBody>
      </p:sp>
      <p:sp>
        <p:nvSpPr>
          <p:cNvPr id="132" name="TextBox 132"/>
          <p:cNvSpPr txBox="1"/>
          <p:nvPr/>
        </p:nvSpPr>
        <p:spPr>
          <a:xfrm>
            <a:off x="2293464" y="3731291"/>
            <a:ext cx="1229825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Black &amp; White</a:t>
            </a:r>
          </a:p>
        </p:txBody>
      </p:sp>
      <p:sp>
        <p:nvSpPr>
          <p:cNvPr id="133" name="TextBox 133"/>
          <p:cNvSpPr txBox="1"/>
          <p:nvPr/>
        </p:nvSpPr>
        <p:spPr>
          <a:xfrm>
            <a:off x="2293464" y="3937567"/>
            <a:ext cx="136901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Animated Gif / Doodle</a:t>
            </a:r>
          </a:p>
        </p:txBody>
      </p:sp>
      <p:sp>
        <p:nvSpPr>
          <p:cNvPr id="134" name="TextBox 134"/>
          <p:cNvSpPr txBox="1"/>
          <p:nvPr/>
        </p:nvSpPr>
        <p:spPr>
          <a:xfrm>
            <a:off x="2293464" y="4148271"/>
            <a:ext cx="1229825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White Borders</a:t>
            </a:r>
          </a:p>
        </p:txBody>
      </p:sp>
      <p:sp>
        <p:nvSpPr>
          <p:cNvPr id="135" name="TextBox 135"/>
          <p:cNvSpPr txBox="1"/>
          <p:nvPr/>
        </p:nvSpPr>
        <p:spPr>
          <a:xfrm>
            <a:off x="5161793" y="3946789"/>
            <a:ext cx="167259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Carousel</a:t>
            </a:r>
          </a:p>
        </p:txBody>
      </p:sp>
      <p:sp>
        <p:nvSpPr>
          <p:cNvPr id="136" name="TextBox 136"/>
          <p:cNvSpPr txBox="1"/>
          <p:nvPr/>
        </p:nvSpPr>
        <p:spPr>
          <a:xfrm>
            <a:off x="5161793" y="4157494"/>
            <a:ext cx="1322135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Diagonal Grid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STORIES PLANNER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792368"/>
              </p:ext>
            </p:extLst>
          </p:nvPr>
        </p:nvGraphicFramePr>
        <p:xfrm>
          <a:off x="861057" y="1881679"/>
          <a:ext cx="5539744" cy="4433448"/>
        </p:xfrm>
        <a:graphic>
          <a:graphicData uri="http://schemas.openxmlformats.org/drawingml/2006/table">
            <a:tbl>
              <a:tblPr/>
              <a:tblGrid>
                <a:gridCol w="2384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0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5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880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STORY IDEA</a:t>
                      </a: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DAY AND TIME TO POST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24-HOUR OR HIGHLIGHT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2098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861056" y="1507952"/>
            <a:ext cx="1120144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322296" y="1507952"/>
            <a:ext cx="928642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61056" y="6737059"/>
            <a:ext cx="5539745" cy="2482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36"/>
              </a:lnSpc>
              <a:spcBef>
                <a:spcPct val="0"/>
              </a:spcBef>
            </a:pPr>
            <a:r>
              <a:rPr lang="en-US" sz="1454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STORY STICKERS TO ADD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291840" y="7381369"/>
            <a:ext cx="128161" cy="128161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291840" y="7587644"/>
            <a:ext cx="128161" cy="128161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291840" y="7798349"/>
            <a:ext cx="128161" cy="128161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2564314" y="7385980"/>
            <a:ext cx="122329" cy="128161"/>
            <a:chOff x="0" y="0"/>
            <a:chExt cx="775813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2564314" y="7592256"/>
            <a:ext cx="122329" cy="128161"/>
            <a:chOff x="0" y="0"/>
            <a:chExt cx="775813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2564314" y="7802960"/>
            <a:ext cx="122329" cy="128161"/>
            <a:chOff x="0" y="0"/>
            <a:chExt cx="775813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4057425" y="7390592"/>
            <a:ext cx="128161" cy="128161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4250938" y="7366930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@Mention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4057425" y="7596867"/>
            <a:ext cx="128161" cy="128161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4250938" y="7573206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Questions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4057425" y="7807571"/>
            <a:ext cx="128161" cy="128161"/>
            <a:chOff x="0" y="0"/>
            <a:chExt cx="812800" cy="81280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4250938" y="7783910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Chat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5645130" y="7357708"/>
            <a:ext cx="1110000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Quiz</a:t>
            </a:r>
          </a:p>
        </p:txBody>
      </p:sp>
      <p:grpSp>
        <p:nvGrpSpPr>
          <p:cNvPr id="39" name="Group 39"/>
          <p:cNvGrpSpPr/>
          <p:nvPr/>
        </p:nvGrpSpPr>
        <p:grpSpPr>
          <a:xfrm>
            <a:off x="5443167" y="7395203"/>
            <a:ext cx="128161" cy="128161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5443167" y="7601478"/>
            <a:ext cx="128161" cy="128161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5443167" y="7812183"/>
            <a:ext cx="128161" cy="128161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1485354" y="7357708"/>
            <a:ext cx="75857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Weather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1485354" y="7563983"/>
            <a:ext cx="879801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Current Time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1485354" y="7774687"/>
            <a:ext cx="75857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Location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2749021" y="7362319"/>
            <a:ext cx="96194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Hashtags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2749021" y="7568594"/>
            <a:ext cx="1083267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Poll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2749021" y="7779299"/>
            <a:ext cx="96194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Countdown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5636680" y="7577817"/>
            <a:ext cx="1072373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Emoji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5636680" y="7788521"/>
            <a:ext cx="1118450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Other:</a:t>
            </a:r>
          </a:p>
        </p:txBody>
      </p:sp>
      <p:grpSp>
        <p:nvGrpSpPr>
          <p:cNvPr id="56" name="Group 56"/>
          <p:cNvGrpSpPr/>
          <p:nvPr/>
        </p:nvGrpSpPr>
        <p:grpSpPr>
          <a:xfrm>
            <a:off x="1291840" y="8005569"/>
            <a:ext cx="128161" cy="128161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2564314" y="8010180"/>
            <a:ext cx="122329" cy="128161"/>
            <a:chOff x="0" y="0"/>
            <a:chExt cx="775813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2732" y="47625"/>
              <a:ext cx="630348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4057425" y="8014791"/>
            <a:ext cx="128161" cy="128161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65" name="TextBox 65"/>
          <p:cNvSpPr txBox="1"/>
          <p:nvPr/>
        </p:nvSpPr>
        <p:spPr>
          <a:xfrm>
            <a:off x="4250938" y="7991130"/>
            <a:ext cx="104568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Music</a:t>
            </a:r>
          </a:p>
        </p:txBody>
      </p:sp>
      <p:grpSp>
        <p:nvGrpSpPr>
          <p:cNvPr id="66" name="Group 66"/>
          <p:cNvGrpSpPr/>
          <p:nvPr/>
        </p:nvGrpSpPr>
        <p:grpSpPr>
          <a:xfrm>
            <a:off x="5443167" y="8019403"/>
            <a:ext cx="128161" cy="128161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69" name="TextBox 69"/>
          <p:cNvSpPr txBox="1"/>
          <p:nvPr/>
        </p:nvSpPr>
        <p:spPr>
          <a:xfrm>
            <a:off x="1485354" y="7981908"/>
            <a:ext cx="758574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Holidays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2749021" y="7986519"/>
            <a:ext cx="961942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Gift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5636680" y="7995741"/>
            <a:ext cx="1118450" cy="151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72"/>
              </a:lnSpc>
            </a:pPr>
            <a:r>
              <a:rPr lang="en-US" sz="90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Other: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POSTING CALENDAR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481825"/>
              </p:ext>
            </p:extLst>
          </p:nvPr>
        </p:nvGraphicFramePr>
        <p:xfrm>
          <a:off x="945572" y="1772706"/>
          <a:ext cx="5455226" cy="6238912"/>
        </p:xfrm>
        <a:graphic>
          <a:graphicData uri="http://schemas.openxmlformats.org/drawingml/2006/table">
            <a:tbl>
              <a:tblPr/>
              <a:tblGrid>
                <a:gridCol w="426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5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8452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 HASHTAG(S)</a:t>
                      </a: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</a:t>
                      </a:r>
                      <a:endParaRPr lang="en-US" sz="1100" dirty="0"/>
                    </a:p>
                    <a:p>
                      <a:pPr algn="ctr">
                        <a:lnSpc>
                          <a:spcPts val="1272"/>
                        </a:lnSpc>
                      </a:pPr>
                      <a:r>
                        <a:rPr lang="en-US" sz="909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OR REEL</a:t>
                      </a:r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BOOST POST?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152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45572" y="1507952"/>
            <a:ext cx="959427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657600" y="1507952"/>
            <a:ext cx="609600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31520" y="1037204"/>
            <a:ext cx="5852160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POSTING CALENDAR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583846"/>
              </p:ext>
            </p:extLst>
          </p:nvPr>
        </p:nvGraphicFramePr>
        <p:xfrm>
          <a:off x="945572" y="1772706"/>
          <a:ext cx="5455226" cy="6228296"/>
        </p:xfrm>
        <a:graphic>
          <a:graphicData uri="http://schemas.openxmlformats.org/drawingml/2006/table">
            <a:tbl>
              <a:tblPr/>
              <a:tblGrid>
                <a:gridCol w="426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5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7416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IDEA(S)</a:t>
                      </a: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 HASHTAG(S)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</a:t>
                      </a:r>
                      <a:endParaRPr lang="en-US" sz="1100"/>
                    </a:p>
                    <a:p>
                      <a:pPr algn="ctr">
                        <a:lnSpc>
                          <a:spcPts val="1272"/>
                        </a:lnSpc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OR REEL</a:t>
                      </a:r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BOOST POST?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1044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45572" y="1507952"/>
            <a:ext cx="730827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657600" y="1507952"/>
            <a:ext cx="609600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315200" cy="9144000"/>
          </a:xfrm>
          <a:custGeom>
            <a:avLst/>
            <a:gdLst/>
            <a:ahLst/>
            <a:cxnLst/>
            <a:rect l="l" t="t" r="r" b="b"/>
            <a:pathLst>
              <a:path w="7315200" h="9144000">
                <a:moveTo>
                  <a:pt x="0" y="0"/>
                </a:moveTo>
                <a:lnTo>
                  <a:pt x="7315200" y="0"/>
                </a:lnTo>
                <a:lnTo>
                  <a:pt x="73152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aphicFrame>
        <p:nvGraphicFramePr>
          <p:cNvPr id="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241384"/>
              </p:ext>
            </p:extLst>
          </p:nvPr>
        </p:nvGraphicFramePr>
        <p:xfrm>
          <a:off x="945572" y="1772706"/>
          <a:ext cx="5438899" cy="6238913"/>
        </p:xfrm>
        <a:graphic>
          <a:graphicData uri="http://schemas.openxmlformats.org/drawingml/2006/table">
            <a:tbl>
              <a:tblPr/>
              <a:tblGrid>
                <a:gridCol w="2473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0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00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50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5033"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POSTS IN ORDER OF POPULARITY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TRAFFIC GENERATED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2694">
                <a:tc>
                  <a:txBody>
                    <a:bodyPr/>
                    <a:lstStyle/>
                    <a:p>
                      <a:pPr algn="l">
                        <a:lnSpc>
                          <a:spcPts val="1272"/>
                        </a:lnSpc>
                        <a:defRPr/>
                      </a:pPr>
                      <a:r>
                        <a:rPr lang="en-US" sz="90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2"/>
                        </a:lnSpc>
                        <a:defRPr/>
                      </a:pPr>
                      <a:endParaRPr lang="en-US" sz="1100" dirty="0"/>
                    </a:p>
                  </a:txBody>
                  <a:tcPr marL="17318" marR="17318" marT="17318" marB="17318" anchor="ctr">
                    <a:lnL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31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grpSp>
        <p:nvGrpSpPr>
          <p:cNvPr id="4" name="Group 4"/>
          <p:cNvGrpSpPr/>
          <p:nvPr/>
        </p:nvGrpSpPr>
        <p:grpSpPr>
          <a:xfrm>
            <a:off x="3561385" y="1919122"/>
            <a:ext cx="192431" cy="168377"/>
            <a:chOff x="0" y="0"/>
            <a:chExt cx="812800" cy="711200"/>
          </a:xfrm>
        </p:grpSpPr>
        <p:sp>
          <p:nvSpPr>
            <p:cNvPr id="5" name="Freeform 5"/>
            <p:cNvSpPr/>
            <p:nvPr/>
          </p:nvSpPr>
          <p:spPr>
            <a:xfrm>
              <a:off x="-33680" y="-8369"/>
              <a:ext cx="854946" cy="719569"/>
            </a:xfrm>
            <a:custGeom>
              <a:avLst/>
              <a:gdLst/>
              <a:ahLst/>
              <a:cxnLst/>
              <a:rect l="l" t="t" r="r" b="b"/>
              <a:pathLst>
                <a:path w="854946" h="719569">
                  <a:moveTo>
                    <a:pt x="65903" y="121927"/>
                  </a:moveTo>
                  <a:cubicBezTo>
                    <a:pt x="0" y="230500"/>
                    <a:pt x="46429" y="336178"/>
                    <a:pt x="104776" y="392266"/>
                  </a:cubicBezTo>
                  <a:lnTo>
                    <a:pt x="445927" y="719569"/>
                  </a:lnTo>
                  <a:lnTo>
                    <a:pt x="779877" y="393436"/>
                  </a:lnTo>
                  <a:cubicBezTo>
                    <a:pt x="834145" y="333099"/>
                    <a:pt x="854946" y="269099"/>
                    <a:pt x="843393" y="197834"/>
                  </a:cubicBezTo>
                  <a:cubicBezTo>
                    <a:pt x="827435" y="99251"/>
                    <a:pt x="746197" y="22767"/>
                    <a:pt x="645842" y="11845"/>
                  </a:cubicBezTo>
                  <a:cubicBezTo>
                    <a:pt x="584292" y="5218"/>
                    <a:pt x="524835" y="22636"/>
                    <a:pt x="478430" y="61198"/>
                  </a:cubicBezTo>
                  <a:cubicBezTo>
                    <a:pt x="465940" y="71573"/>
                    <a:pt x="454776" y="83173"/>
                    <a:pt x="445047" y="95780"/>
                  </a:cubicBezTo>
                  <a:cubicBezTo>
                    <a:pt x="433503" y="81425"/>
                    <a:pt x="419967" y="68294"/>
                    <a:pt x="404657" y="56657"/>
                  </a:cubicBezTo>
                  <a:cubicBezTo>
                    <a:pt x="351294" y="16102"/>
                    <a:pt x="283367" y="0"/>
                    <a:pt x="218120" y="12523"/>
                  </a:cubicBezTo>
                  <a:cubicBezTo>
                    <a:pt x="156323" y="24461"/>
                    <a:pt x="100853" y="64323"/>
                    <a:pt x="65903" y="121927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22225"/>
              <a:ext cx="660400" cy="561975"/>
            </a:xfrm>
            <a:prstGeom prst="rect">
              <a:avLst/>
            </a:prstGeom>
          </p:spPr>
          <p:txBody>
            <a:bodyPr lIns="46182" tIns="46182" rIns="46182" bIns="46182" rtlCol="0" anchor="ctr"/>
            <a:lstStyle/>
            <a:p>
              <a:pPr algn="ctr">
                <a:lnSpc>
                  <a:spcPts val="1527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4134815" y="1914117"/>
            <a:ext cx="161328" cy="167832"/>
          </a:xfrm>
          <a:custGeom>
            <a:avLst/>
            <a:gdLst/>
            <a:ahLst/>
            <a:cxnLst/>
            <a:rect l="l" t="t" r="r" b="b"/>
            <a:pathLst>
              <a:path w="161328" h="167832">
                <a:moveTo>
                  <a:pt x="0" y="0"/>
                </a:moveTo>
                <a:lnTo>
                  <a:pt x="161329" y="0"/>
                </a:lnTo>
                <a:lnTo>
                  <a:pt x="161329" y="167832"/>
                </a:lnTo>
                <a:lnTo>
                  <a:pt x="0" y="1678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4742091" y="1924672"/>
            <a:ext cx="114419" cy="157277"/>
          </a:xfrm>
          <a:custGeom>
            <a:avLst/>
            <a:gdLst/>
            <a:ahLst/>
            <a:cxnLst/>
            <a:rect l="l" t="t" r="r" b="b"/>
            <a:pathLst>
              <a:path w="114419" h="157277">
                <a:moveTo>
                  <a:pt x="0" y="0"/>
                </a:moveTo>
                <a:lnTo>
                  <a:pt x="114419" y="0"/>
                </a:lnTo>
                <a:lnTo>
                  <a:pt x="114419" y="157277"/>
                </a:lnTo>
                <a:lnTo>
                  <a:pt x="0" y="1572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TextBox 9"/>
          <p:cNvSpPr txBox="1"/>
          <p:nvPr/>
        </p:nvSpPr>
        <p:spPr>
          <a:xfrm>
            <a:off x="735057" y="1037204"/>
            <a:ext cx="5848623" cy="365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2"/>
              </a:lnSpc>
            </a:pPr>
            <a:r>
              <a:rPr lang="en-US" sz="2716" spc="81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SUCCESS TRACKER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45572" y="1507952"/>
            <a:ext cx="1035627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57600" y="1507952"/>
            <a:ext cx="1084491" cy="159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72"/>
              </a:lnSpc>
              <a:spcBef>
                <a:spcPct val="0"/>
              </a:spcBef>
            </a:pPr>
            <a:r>
              <a:rPr lang="en-US" sz="909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6238</Words>
  <Application>Microsoft Macintosh PowerPoint</Application>
  <PresentationFormat>Custom</PresentationFormat>
  <Paragraphs>1094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Halimum</vt:lpstr>
      <vt:lpstr>Arial</vt:lpstr>
      <vt:lpstr>Poppins</vt:lpstr>
      <vt:lpstr>Calibri</vt:lpstr>
      <vt:lpstr>The Seasons</vt:lpstr>
      <vt:lpstr>Poppins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Planner 8 x 10</dc:title>
  <cp:lastModifiedBy>rebecca beach</cp:lastModifiedBy>
  <cp:revision>2</cp:revision>
  <dcterms:created xsi:type="dcterms:W3CDTF">2006-08-16T00:00:00Z</dcterms:created>
  <dcterms:modified xsi:type="dcterms:W3CDTF">2025-04-22T08:25:52Z</dcterms:modified>
  <dc:identifier>DAGlU7dzG80</dc:identifier>
</cp:coreProperties>
</file>